
<file path=[Content_Types].xml><?xml version="1.0" encoding="utf-8"?>
<Types xmlns="http://schemas.openxmlformats.org/package/2006/content-types">
  <Default Extension="png" ContentType="image/png"/>
  <Default Extension="jfif" ContentType="image/jpe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sldIdLst>
    <p:sldId id="256" r:id="rId5"/>
    <p:sldId id="284" r:id="rId6"/>
    <p:sldId id="259" r:id="rId7"/>
    <p:sldId id="303" r:id="rId8"/>
    <p:sldId id="268" r:id="rId9"/>
    <p:sldId id="278" r:id="rId10"/>
    <p:sldId id="300" r:id="rId11"/>
    <p:sldId id="274" r:id="rId12"/>
    <p:sldId id="311" r:id="rId13"/>
    <p:sldId id="312" r:id="rId14"/>
    <p:sldId id="313" r:id="rId15"/>
    <p:sldId id="272" r:id="rId16"/>
    <p:sldId id="295" r:id="rId17"/>
    <p:sldId id="298" r:id="rId18"/>
    <p:sldId id="297" r:id="rId19"/>
    <p:sldId id="302" r:id="rId20"/>
    <p:sldId id="314" r:id="rId21"/>
    <p:sldId id="308" r:id="rId22"/>
    <p:sldId id="301" r:id="rId23"/>
    <p:sldId id="309" r:id="rId24"/>
    <p:sldId id="310" r:id="rId25"/>
    <p:sldId id="267" r:id="rId26"/>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12"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0008"/>
    <a:srgbClr val="D70007"/>
    <a:srgbClr val="DA0007"/>
    <a:srgbClr val="B4B4B7"/>
    <a:srgbClr val="FFC1C1"/>
    <a:srgbClr val="4ECB5C"/>
    <a:srgbClr val="E3E3E3"/>
    <a:srgbClr val="606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7" autoAdjust="0"/>
    <p:restoredTop sz="94259" autoAdjust="0"/>
  </p:normalViewPr>
  <p:slideViewPr>
    <p:cSldViewPr snapToGrid="0">
      <p:cViewPr varScale="1">
        <p:scale>
          <a:sx n="72" d="100"/>
          <a:sy n="72" d="100"/>
        </p:scale>
        <p:origin x="756" y="66"/>
      </p:cViewPr>
      <p:guideLst>
        <p:guide pos="4112"/>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47FA2-B39C-B544-938A-BDD647228016}" type="datetimeFigureOut">
              <a:rPr lang="es-AR" smtClean="0"/>
              <a:t>4/12/2024</a:t>
            </a:fld>
            <a:endParaRPr lang="es-AR"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9B8CAD-5393-404B-9C6D-6E2EC94967DB}" type="slidenum">
              <a:rPr lang="es-AR" smtClean="0"/>
              <a:t>‹Nº›</a:t>
            </a:fld>
            <a:endParaRPr lang="es-AR" dirty="0"/>
          </a:p>
        </p:txBody>
      </p:sp>
    </p:spTree>
    <p:extLst>
      <p:ext uri="{BB962C8B-B14F-4D97-AF65-F5344CB8AC3E}">
        <p14:creationId xmlns:p14="http://schemas.microsoft.com/office/powerpoint/2010/main" val="2007489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D29B8CAD-5393-404B-9C6D-6E2EC94967DB}" type="slidenum">
              <a:rPr lang="es-AR" smtClean="0"/>
              <a:t>6</a:t>
            </a:fld>
            <a:endParaRPr lang="es-AR" dirty="0"/>
          </a:p>
        </p:txBody>
      </p:sp>
    </p:spTree>
    <p:extLst>
      <p:ext uri="{BB962C8B-B14F-4D97-AF65-F5344CB8AC3E}">
        <p14:creationId xmlns:p14="http://schemas.microsoft.com/office/powerpoint/2010/main" val="2287851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D29B8CAD-5393-404B-9C6D-6E2EC94967DB}" type="slidenum">
              <a:rPr lang="es-AR" smtClean="0"/>
              <a:t>7</a:t>
            </a:fld>
            <a:endParaRPr lang="es-AR" dirty="0"/>
          </a:p>
        </p:txBody>
      </p:sp>
    </p:spTree>
    <p:extLst>
      <p:ext uri="{BB962C8B-B14F-4D97-AF65-F5344CB8AC3E}">
        <p14:creationId xmlns:p14="http://schemas.microsoft.com/office/powerpoint/2010/main" val="3848218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solidFill>
          <a:srgbClr val="D70007"/>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C46E3C-2498-5E10-B934-BE57DB901913}"/>
              </a:ext>
            </a:extLst>
          </p:cNvPr>
          <p:cNvPicPr>
            <a:picLocks noChangeAspect="1"/>
          </p:cNvPicPr>
          <p:nvPr userDrawn="1"/>
        </p:nvPicPr>
        <p:blipFill>
          <a:blip r:embed="rId2"/>
          <a:stretch>
            <a:fillRect/>
          </a:stretch>
        </p:blipFill>
        <p:spPr>
          <a:xfrm>
            <a:off x="-32490" y="-21267"/>
            <a:ext cx="12252844" cy="6901492"/>
          </a:xfrm>
          <a:prstGeom prst="rect">
            <a:avLst/>
          </a:prstGeom>
        </p:spPr>
      </p:pic>
      <p:pic>
        <p:nvPicPr>
          <p:cNvPr id="5" name="Imagen 4">
            <a:extLst>
              <a:ext uri="{FF2B5EF4-FFF2-40B4-BE49-F238E27FC236}">
                <a16:creationId xmlns:a16="http://schemas.microsoft.com/office/drawing/2014/main" id="{60CA289A-AE8B-12CA-DB44-C41B8B3810BF}"/>
              </a:ext>
            </a:extLst>
          </p:cNvPr>
          <p:cNvPicPr>
            <a:picLocks noChangeAspect="1"/>
          </p:cNvPicPr>
          <p:nvPr userDrawn="1"/>
        </p:nvPicPr>
        <p:blipFill rotWithShape="1">
          <a:blip r:embed="rId3"/>
          <a:srcRect l="11551" t="36941" r="12346" b="34079"/>
          <a:stretch/>
        </p:blipFill>
        <p:spPr>
          <a:xfrm>
            <a:off x="485829" y="545114"/>
            <a:ext cx="2543908" cy="430180"/>
          </a:xfrm>
          <a:prstGeom prst="rect">
            <a:avLst/>
          </a:prstGeom>
        </p:spPr>
      </p:pic>
    </p:spTree>
    <p:extLst>
      <p:ext uri="{BB962C8B-B14F-4D97-AF65-F5344CB8AC3E}">
        <p14:creationId xmlns:p14="http://schemas.microsoft.com/office/powerpoint/2010/main" val="1451217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ext uri="{DCECCB84-F9BA-43D5-87BE-67443E8EF086}">
      <p15:sldGuideLst xmlns:p15="http://schemas.microsoft.com/office/powerpoint/2012/main">
        <p15:guide id="1" orient="horz" pos="2160" userDrawn="1">
          <p15:clr>
            <a:srgbClr val="FBAE40"/>
          </p15:clr>
        </p15:guide>
        <p15:guide id="2" orient="horz" pos="39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solidFill>
          <a:srgbClr val="D70007"/>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D21A5F9-9334-0CD8-4CCA-BFEA730DC44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2816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bg>
      <p:bgRef idx="1001">
        <a:schemeClr val="bg1"/>
      </p:bgRef>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F6F08202-5468-6F79-5C4F-4FE117F32EC9}"/>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9558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Ref idx="1001">
        <a:schemeClr val="bg1"/>
      </p:bgRef>
    </p:bg>
    <p:spTree>
      <p:nvGrpSpPr>
        <p:cNvPr id="1" name=""/>
        <p:cNvGrpSpPr/>
        <p:nvPr/>
      </p:nvGrpSpPr>
      <p:grpSpPr>
        <a:xfrm>
          <a:off x="0" y="0"/>
          <a:ext cx="0" cy="0"/>
          <a:chOff x="0" y="0"/>
          <a:chExt cx="0" cy="0"/>
        </a:xfrm>
      </p:grpSpPr>
      <p:sp>
        <p:nvSpPr>
          <p:cNvPr id="8" name="Marcador de número de diapositiva 5">
            <a:extLst>
              <a:ext uri="{FF2B5EF4-FFF2-40B4-BE49-F238E27FC236}">
                <a16:creationId xmlns:a16="http://schemas.microsoft.com/office/drawing/2014/main" id="{51789FA8-A79E-0300-027B-F1E0ACD44331}"/>
              </a:ext>
            </a:extLst>
          </p:cNvPr>
          <p:cNvSpPr txBox="1">
            <a:spLocks/>
          </p:cNvSpPr>
          <p:nvPr userDrawn="1"/>
        </p:nvSpPr>
        <p:spPr>
          <a:xfrm>
            <a:off x="9105900" y="6381750"/>
            <a:ext cx="2743200" cy="365125"/>
          </a:xfrm>
          <a:prstGeom prst="rect">
            <a:avLst/>
          </a:prstGeom>
        </p:spPr>
        <p:txBody>
          <a:bodyPr vert="horz" lIns="91440" tIns="45720" rIns="91440" bIns="45720" rtlCol="0" anchor="ctr"/>
          <a:lstStyle>
            <a:defPPr>
              <a:defRPr lang="es-A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696F0E-7933-CB42-8B60-5E4DC1D3E37E}" type="slidenum">
              <a:rPr lang="es-AR" sz="1200" smtClean="0">
                <a:solidFill>
                  <a:srgbClr val="D70007"/>
                </a:solidFill>
              </a:rPr>
              <a:pPr/>
              <a:t>‹Nº›</a:t>
            </a:fld>
            <a:endParaRPr lang="es-AR" sz="1200" dirty="0">
              <a:solidFill>
                <a:srgbClr val="D70007"/>
              </a:solidFill>
            </a:endParaRPr>
          </a:p>
        </p:txBody>
      </p:sp>
      <p:pic>
        <p:nvPicPr>
          <p:cNvPr id="5" name="Imagen 4">
            <a:extLst>
              <a:ext uri="{FF2B5EF4-FFF2-40B4-BE49-F238E27FC236}">
                <a16:creationId xmlns:a16="http://schemas.microsoft.com/office/drawing/2014/main" id="{6CCC192B-DF65-78E5-F2EF-8F24B5B3C584}"/>
              </a:ext>
            </a:extLst>
          </p:cNvPr>
          <p:cNvPicPr>
            <a:picLocks noChangeAspect="1"/>
          </p:cNvPicPr>
          <p:nvPr userDrawn="1"/>
        </p:nvPicPr>
        <p:blipFill rotWithShape="1">
          <a:blip r:embed="rId2"/>
          <a:srcRect l="14884" t="38453" r="8347" b="30132"/>
          <a:stretch/>
        </p:blipFill>
        <p:spPr>
          <a:xfrm>
            <a:off x="10804916" y="252140"/>
            <a:ext cx="961633" cy="138320"/>
          </a:xfrm>
          <a:prstGeom prst="rect">
            <a:avLst/>
          </a:prstGeom>
        </p:spPr>
      </p:pic>
    </p:spTree>
    <p:extLst>
      <p:ext uri="{BB962C8B-B14F-4D97-AF65-F5344CB8AC3E}">
        <p14:creationId xmlns:p14="http://schemas.microsoft.com/office/powerpoint/2010/main" val="2115908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ext uri="{DCECCB84-F9BA-43D5-87BE-67443E8EF086}">
      <p15:sldGuideLst xmlns:p15="http://schemas.microsoft.com/office/powerpoint/2012/main">
        <p15:guide id="1" pos="7401" userDrawn="1">
          <p15:clr>
            <a:srgbClr val="FBAE40"/>
          </p15:clr>
        </p15:guide>
        <p15:guide id="2" pos="2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Diapositiva de título">
    <p:bg>
      <p:bgPr>
        <a:solidFill>
          <a:srgbClr val="D70007"/>
        </a:solidFill>
        <a:effectLst/>
      </p:bgPr>
    </p:bg>
    <p:spTree>
      <p:nvGrpSpPr>
        <p:cNvPr id="1" name=""/>
        <p:cNvGrpSpPr/>
        <p:nvPr/>
      </p:nvGrpSpPr>
      <p:grpSpPr>
        <a:xfrm>
          <a:off x="0" y="0"/>
          <a:ext cx="0" cy="0"/>
          <a:chOff x="0" y="0"/>
          <a:chExt cx="0" cy="0"/>
        </a:xfrm>
      </p:grpSpPr>
      <p:sp>
        <p:nvSpPr>
          <p:cNvPr id="8" name="Marcador de número de diapositiva 5">
            <a:extLst>
              <a:ext uri="{FF2B5EF4-FFF2-40B4-BE49-F238E27FC236}">
                <a16:creationId xmlns:a16="http://schemas.microsoft.com/office/drawing/2014/main" id="{D7524664-DE48-6AB2-391A-08B13A4E22B5}"/>
              </a:ext>
            </a:extLst>
          </p:cNvPr>
          <p:cNvSpPr txBox="1">
            <a:spLocks/>
          </p:cNvSpPr>
          <p:nvPr userDrawn="1"/>
        </p:nvSpPr>
        <p:spPr>
          <a:xfrm>
            <a:off x="9105900" y="6381750"/>
            <a:ext cx="2743200" cy="365125"/>
          </a:xfrm>
          <a:prstGeom prst="rect">
            <a:avLst/>
          </a:prstGeom>
        </p:spPr>
        <p:txBody>
          <a:bodyPr vert="horz" lIns="91440" tIns="45720" rIns="91440" bIns="45720" rtlCol="0" anchor="ctr"/>
          <a:lstStyle>
            <a:defPPr>
              <a:defRPr lang="es-A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696F0E-7933-CB42-8B60-5E4DC1D3E37E}" type="slidenum">
              <a:rPr lang="es-AR" sz="1200" smtClean="0">
                <a:solidFill>
                  <a:schemeClr val="bg1"/>
                </a:solidFill>
              </a:rPr>
              <a:pPr/>
              <a:t>‹Nº›</a:t>
            </a:fld>
            <a:endParaRPr lang="es-AR" sz="1200" dirty="0">
              <a:solidFill>
                <a:schemeClr val="bg1"/>
              </a:solidFill>
            </a:endParaRPr>
          </a:p>
        </p:txBody>
      </p:sp>
      <p:pic>
        <p:nvPicPr>
          <p:cNvPr id="6" name="Imagen 5">
            <a:extLst>
              <a:ext uri="{FF2B5EF4-FFF2-40B4-BE49-F238E27FC236}">
                <a16:creationId xmlns:a16="http://schemas.microsoft.com/office/drawing/2014/main" id="{2BE516FF-856B-15BB-4EA6-7773511BF46C}"/>
              </a:ext>
            </a:extLst>
          </p:cNvPr>
          <p:cNvPicPr>
            <a:picLocks noChangeAspect="1"/>
          </p:cNvPicPr>
          <p:nvPr userDrawn="1"/>
        </p:nvPicPr>
        <p:blipFill rotWithShape="1">
          <a:blip r:embed="rId2"/>
          <a:srcRect l="10154" t="36726" r="12640" b="33145"/>
          <a:stretch/>
        </p:blipFill>
        <p:spPr>
          <a:xfrm>
            <a:off x="10785475" y="238375"/>
            <a:ext cx="987424" cy="171116"/>
          </a:xfrm>
          <a:prstGeom prst="rect">
            <a:avLst/>
          </a:prstGeom>
        </p:spPr>
      </p:pic>
    </p:spTree>
    <p:extLst>
      <p:ext uri="{BB962C8B-B14F-4D97-AF65-F5344CB8AC3E}">
        <p14:creationId xmlns:p14="http://schemas.microsoft.com/office/powerpoint/2010/main" val="4248282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ext uri="{DCECCB84-F9BA-43D5-87BE-67443E8EF086}">
      <p15:sldGuideLst xmlns:p15="http://schemas.microsoft.com/office/powerpoint/2012/main">
        <p15:guide id="1" pos="7401">
          <p15:clr>
            <a:srgbClr val="FBAE40"/>
          </p15:clr>
        </p15:guide>
        <p15:guide id="2" pos="2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Diapositiva de título">
    <p:bg>
      <p:bgPr>
        <a:solidFill>
          <a:schemeClr val="bg1"/>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ABD2FB9-8899-AF2E-F3EC-70320DEBD758}"/>
              </a:ext>
            </a:extLst>
          </p:cNvPr>
          <p:cNvPicPr>
            <a:picLocks noChangeAspect="1"/>
          </p:cNvPicPr>
          <p:nvPr userDrawn="1"/>
        </p:nvPicPr>
        <p:blipFill rotWithShape="1">
          <a:blip r:embed="rId2"/>
          <a:srcRect l="11622" t="31253"/>
          <a:stretch/>
        </p:blipFill>
        <p:spPr>
          <a:xfrm>
            <a:off x="-13648" y="-13648"/>
            <a:ext cx="12186975" cy="6858000"/>
          </a:xfrm>
          <a:prstGeom prst="rect">
            <a:avLst/>
          </a:prstGeom>
        </p:spPr>
      </p:pic>
      <p:sp>
        <p:nvSpPr>
          <p:cNvPr id="5" name="Marcador de número de diapositiva 5">
            <a:extLst>
              <a:ext uri="{FF2B5EF4-FFF2-40B4-BE49-F238E27FC236}">
                <a16:creationId xmlns:a16="http://schemas.microsoft.com/office/drawing/2014/main" id="{7513250D-AF5E-C9EF-F795-C284CC2A1972}"/>
              </a:ext>
            </a:extLst>
          </p:cNvPr>
          <p:cNvSpPr txBox="1">
            <a:spLocks/>
          </p:cNvSpPr>
          <p:nvPr userDrawn="1"/>
        </p:nvSpPr>
        <p:spPr>
          <a:xfrm>
            <a:off x="9105900" y="6381750"/>
            <a:ext cx="2743200" cy="365125"/>
          </a:xfrm>
          <a:prstGeom prst="rect">
            <a:avLst/>
          </a:prstGeom>
        </p:spPr>
        <p:txBody>
          <a:bodyPr vert="horz" lIns="91440" tIns="45720" rIns="91440" bIns="45720" rtlCol="0" anchor="ctr"/>
          <a:lstStyle>
            <a:defPPr>
              <a:defRPr lang="es-A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696F0E-7933-CB42-8B60-5E4DC1D3E37E}" type="slidenum">
              <a:rPr lang="es-AR" sz="1200" smtClean="0">
                <a:solidFill>
                  <a:srgbClr val="D70007"/>
                </a:solidFill>
              </a:rPr>
              <a:pPr/>
              <a:t>‹Nº›</a:t>
            </a:fld>
            <a:endParaRPr lang="es-AR" sz="1200" dirty="0">
              <a:solidFill>
                <a:srgbClr val="D70007"/>
              </a:solidFill>
            </a:endParaRPr>
          </a:p>
        </p:txBody>
      </p:sp>
      <p:pic>
        <p:nvPicPr>
          <p:cNvPr id="2" name="Imagen 1">
            <a:extLst>
              <a:ext uri="{FF2B5EF4-FFF2-40B4-BE49-F238E27FC236}">
                <a16:creationId xmlns:a16="http://schemas.microsoft.com/office/drawing/2014/main" id="{9B4942F5-1D8C-0A94-4B1E-2261DDF27AD9}"/>
              </a:ext>
            </a:extLst>
          </p:cNvPr>
          <p:cNvPicPr>
            <a:picLocks noChangeAspect="1"/>
          </p:cNvPicPr>
          <p:nvPr userDrawn="1"/>
        </p:nvPicPr>
        <p:blipFill rotWithShape="1">
          <a:blip r:embed="rId3"/>
          <a:srcRect l="14884" t="38453" r="8347" b="30132"/>
          <a:stretch/>
        </p:blipFill>
        <p:spPr>
          <a:xfrm>
            <a:off x="10804916" y="252140"/>
            <a:ext cx="961633" cy="138320"/>
          </a:xfrm>
          <a:prstGeom prst="rect">
            <a:avLst/>
          </a:prstGeom>
        </p:spPr>
      </p:pic>
    </p:spTree>
    <p:extLst>
      <p:ext uri="{BB962C8B-B14F-4D97-AF65-F5344CB8AC3E}">
        <p14:creationId xmlns:p14="http://schemas.microsoft.com/office/powerpoint/2010/main" val="2516387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ext uri="{DCECCB84-F9BA-43D5-87BE-67443E8EF086}">
      <p15:sldGuideLst xmlns:p15="http://schemas.microsoft.com/office/powerpoint/2012/main">
        <p15:guide id="1" pos="7401">
          <p15:clr>
            <a:srgbClr val="FBAE40"/>
          </p15:clr>
        </p15:guide>
        <p15:guide id="2" pos="27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Diapositiva de título">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BD4932A-F573-9811-BF88-A2FDAF23BB57}"/>
              </a:ext>
            </a:extLst>
          </p:cNvPr>
          <p:cNvPicPr>
            <a:picLocks noChangeAspect="1"/>
          </p:cNvPicPr>
          <p:nvPr userDrawn="1"/>
        </p:nvPicPr>
        <p:blipFill rotWithShape="1">
          <a:blip r:embed="rId2"/>
          <a:srcRect l="14058" t="26709" r="2568" b="1146"/>
          <a:stretch/>
        </p:blipFill>
        <p:spPr>
          <a:xfrm>
            <a:off x="-23859" y="-81272"/>
            <a:ext cx="12306218" cy="6987293"/>
          </a:xfrm>
          <a:prstGeom prst="rect">
            <a:avLst/>
          </a:prstGeom>
        </p:spPr>
      </p:pic>
      <p:sp>
        <p:nvSpPr>
          <p:cNvPr id="10" name="Marcador de número de diapositiva 5">
            <a:extLst>
              <a:ext uri="{FF2B5EF4-FFF2-40B4-BE49-F238E27FC236}">
                <a16:creationId xmlns:a16="http://schemas.microsoft.com/office/drawing/2014/main" id="{2B6B75FB-EFA4-6D58-28E5-36C79A40538F}"/>
              </a:ext>
            </a:extLst>
          </p:cNvPr>
          <p:cNvSpPr txBox="1">
            <a:spLocks/>
          </p:cNvSpPr>
          <p:nvPr userDrawn="1"/>
        </p:nvSpPr>
        <p:spPr>
          <a:xfrm>
            <a:off x="9105900" y="6381750"/>
            <a:ext cx="2743200" cy="365125"/>
          </a:xfrm>
          <a:prstGeom prst="rect">
            <a:avLst/>
          </a:prstGeom>
        </p:spPr>
        <p:txBody>
          <a:bodyPr vert="horz" lIns="91440" tIns="45720" rIns="91440" bIns="45720" rtlCol="0" anchor="ctr"/>
          <a:lstStyle>
            <a:defPPr>
              <a:defRPr lang="es-A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696F0E-7933-CB42-8B60-5E4DC1D3E37E}" type="slidenum">
              <a:rPr lang="es-AR" sz="1200" smtClean="0">
                <a:solidFill>
                  <a:schemeClr val="bg1"/>
                </a:solidFill>
              </a:rPr>
              <a:pPr/>
              <a:t>‹Nº›</a:t>
            </a:fld>
            <a:endParaRPr lang="es-AR" sz="1200" dirty="0">
              <a:solidFill>
                <a:schemeClr val="bg1"/>
              </a:solidFill>
            </a:endParaRPr>
          </a:p>
        </p:txBody>
      </p:sp>
      <p:pic>
        <p:nvPicPr>
          <p:cNvPr id="3" name="Imagen 2">
            <a:extLst>
              <a:ext uri="{FF2B5EF4-FFF2-40B4-BE49-F238E27FC236}">
                <a16:creationId xmlns:a16="http://schemas.microsoft.com/office/drawing/2014/main" id="{B9D580CC-9EA3-7806-C09C-0D98817857CC}"/>
              </a:ext>
            </a:extLst>
          </p:cNvPr>
          <p:cNvPicPr>
            <a:picLocks noChangeAspect="1"/>
          </p:cNvPicPr>
          <p:nvPr userDrawn="1"/>
        </p:nvPicPr>
        <p:blipFill rotWithShape="1">
          <a:blip r:embed="rId3"/>
          <a:srcRect l="14884" t="38453" r="8347" b="30132"/>
          <a:stretch/>
        </p:blipFill>
        <p:spPr>
          <a:xfrm>
            <a:off x="10804916" y="252140"/>
            <a:ext cx="961633" cy="138320"/>
          </a:xfrm>
          <a:prstGeom prst="rect">
            <a:avLst/>
          </a:prstGeom>
        </p:spPr>
      </p:pic>
    </p:spTree>
    <p:extLst>
      <p:ext uri="{BB962C8B-B14F-4D97-AF65-F5344CB8AC3E}">
        <p14:creationId xmlns:p14="http://schemas.microsoft.com/office/powerpoint/2010/main" val="3443912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ext uri="{DCECCB84-F9BA-43D5-87BE-67443E8EF086}">
      <p15:sldGuideLst xmlns:p15="http://schemas.microsoft.com/office/powerpoint/2012/main">
        <p15:guide id="1" pos="7401">
          <p15:clr>
            <a:srgbClr val="FBAE40"/>
          </p15:clr>
        </p15:guide>
        <p15:guide id="2" pos="27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s-AR" dirty="0"/>
          </a:p>
        </p:txBody>
      </p:sp>
      <p:sp>
        <p:nvSpPr>
          <p:cNvPr id="3" name="Footer Placeholder 2"/>
          <p:cNvSpPr>
            <a:spLocks noGrp="1"/>
          </p:cNvSpPr>
          <p:nvPr>
            <p:ph type="ftr" sz="quarter" idx="11"/>
          </p:nvPr>
        </p:nvSpPr>
        <p:spPr/>
        <p:txBody>
          <a:bodyPr/>
          <a:lstStyle/>
          <a:p>
            <a:endParaRPr lang="es-AR" dirty="0"/>
          </a:p>
        </p:txBody>
      </p:sp>
      <p:sp>
        <p:nvSpPr>
          <p:cNvPr id="4" name="Slide Number Placeholder 3"/>
          <p:cNvSpPr>
            <a:spLocks noGrp="1"/>
          </p:cNvSpPr>
          <p:nvPr>
            <p:ph type="sldNum" sz="quarter" idx="12"/>
          </p:nvPr>
        </p:nvSpPr>
        <p:spPr/>
        <p:txBody>
          <a:bodyPr/>
          <a:lstStyle/>
          <a:p>
            <a:fld id="{7AA705C7-EE80-430C-BD13-32B2D5EB40D3}" type="slidenum">
              <a:rPr lang="es-AR" smtClean="0"/>
              <a:t>‹Nº›</a:t>
            </a:fld>
            <a:endParaRPr lang="es-AR" dirty="0"/>
          </a:p>
        </p:txBody>
      </p:sp>
    </p:spTree>
    <p:extLst>
      <p:ext uri="{BB962C8B-B14F-4D97-AF65-F5344CB8AC3E}">
        <p14:creationId xmlns:p14="http://schemas.microsoft.com/office/powerpoint/2010/main" val="563071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1668337-FCB1-1745-BC88-DC36A6941C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5FBA6D6E-A838-49CF-31EE-E0A49ECF3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FAFEADC5-B106-A6ED-E7E4-EC13339AE7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5DEA45-C44C-F444-AE09-5AA8E7E8AAB3}" type="datetimeFigureOut">
              <a:rPr lang="es-AR" smtClean="0"/>
              <a:t>4/12/2024</a:t>
            </a:fld>
            <a:endParaRPr lang="es-AR" dirty="0"/>
          </a:p>
        </p:txBody>
      </p:sp>
      <p:sp>
        <p:nvSpPr>
          <p:cNvPr id="5" name="Marcador de pie de página 4">
            <a:extLst>
              <a:ext uri="{FF2B5EF4-FFF2-40B4-BE49-F238E27FC236}">
                <a16:creationId xmlns:a16="http://schemas.microsoft.com/office/drawing/2014/main" id="{79D9EFD0-BDCE-4A99-2D75-28D80B4EC7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dirty="0"/>
          </a:p>
        </p:txBody>
      </p:sp>
      <p:sp>
        <p:nvSpPr>
          <p:cNvPr id="6" name="Marcador de número de diapositiva 5">
            <a:extLst>
              <a:ext uri="{FF2B5EF4-FFF2-40B4-BE49-F238E27FC236}">
                <a16:creationId xmlns:a16="http://schemas.microsoft.com/office/drawing/2014/main" id="{99B56AA6-131A-48E9-6AD2-399C4ED3FB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20431-BF66-B24D-AF34-DBA72BBDDC30}" type="slidenum">
              <a:rPr lang="es-AR" smtClean="0"/>
              <a:t>‹Nº›</a:t>
            </a:fld>
            <a:endParaRPr lang="es-AR" dirty="0"/>
          </a:p>
        </p:txBody>
      </p:sp>
    </p:spTree>
    <p:extLst>
      <p:ext uri="{BB962C8B-B14F-4D97-AF65-F5344CB8AC3E}">
        <p14:creationId xmlns:p14="http://schemas.microsoft.com/office/powerpoint/2010/main" val="4007060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png"/><Relationship Id="rId7"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5.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jfif"/><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36.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8.png"/><Relationship Id="rId7" Type="http://schemas.openxmlformats.org/officeDocument/2006/relationships/image" Target="../media/image46.jpeg"/><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8.pn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78FA546D-F544-FDE9-1B1D-9DBE7AA8C59A}"/>
              </a:ext>
            </a:extLst>
          </p:cNvPr>
          <p:cNvSpPr txBox="1"/>
          <p:nvPr/>
        </p:nvSpPr>
        <p:spPr>
          <a:xfrm>
            <a:off x="544576" y="1559659"/>
            <a:ext cx="10647680" cy="2123658"/>
          </a:xfrm>
          <a:prstGeom prst="rect">
            <a:avLst/>
          </a:prstGeom>
          <a:noFill/>
        </p:spPr>
        <p:txBody>
          <a:bodyPr wrap="square" rtlCol="0">
            <a:spAutoFit/>
          </a:bodyPr>
          <a:lstStyle/>
          <a:p>
            <a:pPr algn="ctr"/>
            <a:r>
              <a:rPr lang="es-ES" sz="6600" b="1" dirty="0">
                <a:solidFill>
                  <a:srgbClr val="E3E3E3"/>
                </a:solidFill>
                <a:latin typeface="Lato" panose="020F0502020204030203"/>
              </a:rPr>
              <a:t>Proyecto de Análisis de </a:t>
            </a:r>
            <a:r>
              <a:rPr lang="es-ES" sz="6600" b="1" dirty="0" smtClean="0">
                <a:solidFill>
                  <a:srgbClr val="E3E3E3"/>
                </a:solidFill>
                <a:latin typeface="Lato" panose="020F0502020204030203"/>
              </a:rPr>
              <a:t>datos </a:t>
            </a:r>
            <a:r>
              <a:rPr lang="es-ES" sz="6600" b="1" dirty="0">
                <a:solidFill>
                  <a:srgbClr val="E3E3E3"/>
                </a:solidFill>
                <a:latin typeface="Lato" panose="020F0502020204030203"/>
              </a:rPr>
              <a:t>Ergonómicos</a:t>
            </a:r>
            <a:endParaRPr lang="es-AR" sz="6600" b="1" dirty="0">
              <a:solidFill>
                <a:srgbClr val="E3E3E3"/>
              </a:solidFill>
              <a:latin typeface="Lato" panose="020F0502020204030203"/>
            </a:endParaRPr>
          </a:p>
        </p:txBody>
      </p:sp>
      <p:sp>
        <p:nvSpPr>
          <p:cNvPr id="7" name="CuadroTexto 6">
            <a:extLst>
              <a:ext uri="{FF2B5EF4-FFF2-40B4-BE49-F238E27FC236}">
                <a16:creationId xmlns:a16="http://schemas.microsoft.com/office/drawing/2014/main" id="{2A925595-0B37-3431-0D2A-F35BD4BA57DC}"/>
              </a:ext>
            </a:extLst>
          </p:cNvPr>
          <p:cNvSpPr txBox="1"/>
          <p:nvPr/>
        </p:nvSpPr>
        <p:spPr>
          <a:xfrm>
            <a:off x="2635006" y="4246443"/>
            <a:ext cx="6537129" cy="523220"/>
          </a:xfrm>
          <a:prstGeom prst="rect">
            <a:avLst/>
          </a:prstGeom>
          <a:solidFill>
            <a:schemeClr val="bg2">
              <a:lumMod val="1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s-AR" sz="2800" dirty="0">
                <a:solidFill>
                  <a:srgbClr val="FFFFFF"/>
                </a:solidFill>
                <a:latin typeface="Lato" panose="020F0502020204030203"/>
              </a:rPr>
              <a:t>E</a:t>
            </a:r>
            <a:r>
              <a:rPr lang="es-AR" sz="2800" dirty="0" smtClean="0">
                <a:solidFill>
                  <a:srgbClr val="FFFFFF"/>
                </a:solidFill>
                <a:latin typeface="Lato" panose="020F0502020204030203"/>
              </a:rPr>
              <a:t>quipo </a:t>
            </a:r>
            <a:r>
              <a:rPr lang="es-AR" sz="2800" dirty="0">
                <a:solidFill>
                  <a:srgbClr val="FFFFFF"/>
                </a:solidFill>
                <a:latin typeface="Lato" panose="020F0502020204030203"/>
              </a:rPr>
              <a:t>Nº 5 - </a:t>
            </a:r>
            <a:r>
              <a:rPr lang="es-AR" sz="2800" dirty="0" smtClean="0">
                <a:solidFill>
                  <a:srgbClr val="FFFFFF"/>
                </a:solidFill>
                <a:latin typeface="Lato" panose="020F0502020204030203"/>
              </a:rPr>
              <a:t>Prácticas </a:t>
            </a:r>
            <a:r>
              <a:rPr lang="es-AR" sz="2800" dirty="0">
                <a:solidFill>
                  <a:srgbClr val="FFFFFF"/>
                </a:solidFill>
                <a:latin typeface="Lato" panose="020F0502020204030203"/>
              </a:rPr>
              <a:t>Profesionalizantes 1</a:t>
            </a:r>
            <a:endParaRPr lang="es-AR" sz="2800" dirty="0">
              <a:solidFill>
                <a:schemeClr val="bg1"/>
              </a:solidFill>
              <a:latin typeface="Lato" panose="020F0502020204030203"/>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4746" y="-28136"/>
            <a:ext cx="1333305" cy="1375970"/>
          </a:xfrm>
          <a:prstGeom prst="rect">
            <a:avLst/>
          </a:prstGeom>
        </p:spPr>
      </p:pic>
      <p:pic>
        <p:nvPicPr>
          <p:cNvPr id="4" name="Imagen 3"/>
          <p:cNvPicPr>
            <a:picLocks noChangeAspect="1"/>
          </p:cNvPicPr>
          <p:nvPr/>
        </p:nvPicPr>
        <p:blipFill rotWithShape="1">
          <a:blip r:embed="rId3"/>
          <a:srcRect l="4161" t="50312" r="5862" b="9493"/>
          <a:stretch/>
        </p:blipFill>
        <p:spPr>
          <a:xfrm>
            <a:off x="1" y="6379230"/>
            <a:ext cx="12207630" cy="486296"/>
          </a:xfrm>
          <a:prstGeom prst="rect">
            <a:avLst/>
          </a:prstGeom>
        </p:spPr>
      </p:pic>
      <p:sp>
        <p:nvSpPr>
          <p:cNvPr id="5" name="CuadroTexto 4">
            <a:extLst>
              <a:ext uri="{FF2B5EF4-FFF2-40B4-BE49-F238E27FC236}">
                <a16:creationId xmlns:a16="http://schemas.microsoft.com/office/drawing/2014/main" id="{D7B4DA85-1E41-722D-E799-4A925D5B807F}"/>
              </a:ext>
            </a:extLst>
          </p:cNvPr>
          <p:cNvSpPr txBox="1"/>
          <p:nvPr/>
        </p:nvSpPr>
        <p:spPr>
          <a:xfrm>
            <a:off x="10613267" y="6437712"/>
            <a:ext cx="1578733" cy="400110"/>
          </a:xfrm>
          <a:prstGeom prst="rect">
            <a:avLst/>
          </a:prstGeom>
          <a:noFill/>
        </p:spPr>
        <p:txBody>
          <a:bodyPr wrap="square" rtlCol="0">
            <a:spAutoFit/>
          </a:bodyPr>
          <a:lstStyle/>
          <a:p>
            <a:r>
              <a:rPr lang="es-AR" sz="2000" b="1" dirty="0" smtClean="0">
                <a:solidFill>
                  <a:schemeClr val="bg1"/>
                </a:solidFill>
                <a:latin typeface="Lato Light" panose="020F0302020204030203" pitchFamily="34" charset="77"/>
              </a:rPr>
              <a:t>05/12/2024</a:t>
            </a:r>
            <a:endParaRPr lang="es-AR" sz="2000" b="1" dirty="0">
              <a:solidFill>
                <a:schemeClr val="bg1"/>
              </a:solidFill>
              <a:latin typeface="Lato Light" panose="020F0302020204030203" pitchFamily="34" charset="77"/>
            </a:endParaRPr>
          </a:p>
        </p:txBody>
      </p:sp>
    </p:spTree>
    <p:extLst>
      <p:ext uri="{BB962C8B-B14F-4D97-AF65-F5344CB8AC3E}">
        <p14:creationId xmlns:p14="http://schemas.microsoft.com/office/powerpoint/2010/main" val="2428988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FA7FFCB-9FC3-9624-71EB-343D7F09B984}"/>
              </a:ext>
            </a:extLst>
          </p:cNvPr>
          <p:cNvPicPr>
            <a:picLocks noChangeAspect="1"/>
          </p:cNvPicPr>
          <p:nvPr/>
        </p:nvPicPr>
        <p:blipFill rotWithShape="1">
          <a:blip r:embed="rId2"/>
          <a:srcRect l="10154" t="36726" r="12640" b="33145"/>
          <a:stretch/>
        </p:blipFill>
        <p:spPr>
          <a:xfrm>
            <a:off x="10785475" y="238375"/>
            <a:ext cx="987424" cy="171116"/>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11" name="CuadroTexto 10"/>
          <p:cNvSpPr txBox="1"/>
          <p:nvPr/>
        </p:nvSpPr>
        <p:spPr>
          <a:xfrm>
            <a:off x="3193774" y="346425"/>
            <a:ext cx="4909217" cy="646331"/>
          </a:xfrm>
          <a:prstGeom prst="rect">
            <a:avLst/>
          </a:prstGeom>
          <a:noFill/>
        </p:spPr>
        <p:txBody>
          <a:bodyPr wrap="square" rtlCol="0">
            <a:spAutoFit/>
          </a:bodyPr>
          <a:lstStyle/>
          <a:p>
            <a:pPr algn="ctr"/>
            <a:r>
              <a:rPr lang="es-ES" sz="3600" b="1" u="sng" dirty="0" smtClean="0">
                <a:solidFill>
                  <a:schemeClr val="bg1"/>
                </a:solidFill>
                <a:latin typeface="Lato Light" panose="020F0302020204030203"/>
              </a:rPr>
              <a:t>Configuraciones</a:t>
            </a:r>
            <a:r>
              <a:rPr lang="es-ES" sz="3600" b="1" u="sng" dirty="0" smtClean="0">
                <a:solidFill>
                  <a:schemeClr val="bg1"/>
                </a:solidFill>
                <a:latin typeface="Lato Light" panose="020F0302020204030203"/>
              </a:rPr>
              <a:t> </a:t>
            </a:r>
            <a:endParaRPr lang="es-AR" sz="3600" b="1" u="sng" dirty="0">
              <a:solidFill>
                <a:schemeClr val="bg1"/>
              </a:solidFill>
              <a:latin typeface="Lato Light" panose="020F0302020204030203"/>
            </a:endParaRPr>
          </a:p>
        </p:txBody>
      </p:sp>
      <p:sp>
        <p:nvSpPr>
          <p:cNvPr id="9" name="Marcador de número de diapositiva 1"/>
          <p:cNvSpPr txBox="1">
            <a:spLocks/>
          </p:cNvSpPr>
          <p:nvPr/>
        </p:nvSpPr>
        <p:spPr>
          <a:xfrm>
            <a:off x="9383577" y="6492875"/>
            <a:ext cx="2743200" cy="365125"/>
          </a:xfrm>
          <a:prstGeom prst="rect">
            <a:avLst/>
          </a:prstGeom>
        </p:spPr>
        <p:txBody>
          <a:bodyPr vert="horz" lIns="121920" tIns="60960" rIns="121920" bIns="60960" rtlCol="0" anchor="ct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AR" sz="1200" dirty="0" smtClean="0">
                <a:solidFill>
                  <a:schemeClr val="bg1"/>
                </a:solidFill>
                <a:latin typeface="Assistant Medium" pitchFamily="2" charset="-79"/>
                <a:cs typeface="Assistant Medium" pitchFamily="2" charset="-79"/>
              </a:rPr>
              <a:t>17</a:t>
            </a:r>
          </a:p>
        </p:txBody>
      </p:sp>
      <p:sp>
        <p:nvSpPr>
          <p:cNvPr id="13" name="CuadroTexto 12">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sp>
        <p:nvSpPr>
          <p:cNvPr id="15" name="Rectángulo redondeado 14"/>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20" name="Google Shape;521;p22"/>
          <p:cNvPicPr preferRelativeResize="0"/>
          <p:nvPr/>
        </p:nvPicPr>
        <p:blipFill rotWithShape="1">
          <a:blip r:embed="rId4">
            <a:alphaModFix/>
          </a:blip>
          <a:srcRect/>
          <a:stretch/>
        </p:blipFill>
        <p:spPr>
          <a:xfrm>
            <a:off x="8102991" y="409491"/>
            <a:ext cx="1490749" cy="542546"/>
          </a:xfrm>
          <a:prstGeom prst="rect">
            <a:avLst/>
          </a:prstGeom>
          <a:solidFill>
            <a:srgbClr val="DA0007"/>
          </a:solidFill>
          <a:ln>
            <a:noFill/>
          </a:ln>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2450" y="1193399"/>
            <a:ext cx="7628454" cy="4665694"/>
          </a:xfrm>
          <a:prstGeom prst="rect">
            <a:avLst/>
          </a:prstGeom>
          <a:ln>
            <a:solidFill>
              <a:schemeClr val="bg2">
                <a:lumMod val="10000"/>
              </a:schemeClr>
            </a:solidFill>
          </a:ln>
        </p:spPr>
      </p:pic>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29636" y="4077639"/>
            <a:ext cx="6383823" cy="1087113"/>
          </a:xfrm>
          <a:prstGeom prst="rect">
            <a:avLst/>
          </a:prstGeom>
          <a:ln w="12700">
            <a:solidFill>
              <a:schemeClr val="tx2">
                <a:lumMod val="50000"/>
              </a:schemeClr>
            </a:solidFill>
          </a:ln>
        </p:spPr>
      </p:pic>
      <p:pic>
        <p:nvPicPr>
          <p:cNvPr id="8" name="Imagen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8160" y="5330862"/>
            <a:ext cx="7863840" cy="1056463"/>
          </a:xfrm>
          <a:prstGeom prst="rect">
            <a:avLst/>
          </a:prstGeom>
          <a:ln w="19050">
            <a:solidFill>
              <a:schemeClr val="tx2">
                <a:lumMod val="50000"/>
              </a:schemeClr>
            </a:solidFill>
          </a:ln>
        </p:spPr>
      </p:pic>
      <p:grpSp>
        <p:nvGrpSpPr>
          <p:cNvPr id="16" name="Grupo 15"/>
          <p:cNvGrpSpPr/>
          <p:nvPr/>
        </p:nvGrpSpPr>
        <p:grpSpPr>
          <a:xfrm>
            <a:off x="154745" y="1160806"/>
            <a:ext cx="2084872" cy="5197792"/>
            <a:chOff x="126612" y="2201619"/>
            <a:chExt cx="2208629" cy="4490628"/>
          </a:xfrm>
        </p:grpSpPr>
        <p:pic>
          <p:nvPicPr>
            <p:cNvPr id="17" name="Imagen 16"/>
            <p:cNvPicPr>
              <a:picLocks noChangeAspect="1"/>
            </p:cNvPicPr>
            <p:nvPr/>
          </p:nvPicPr>
          <p:blipFill rotWithShape="1">
            <a:blip r:embed="rId8"/>
            <a:srcRect l="5433" t="3768" r="63700"/>
            <a:stretch/>
          </p:blipFill>
          <p:spPr>
            <a:xfrm>
              <a:off x="126612" y="2201619"/>
              <a:ext cx="2208629" cy="4490628"/>
            </a:xfrm>
            <a:prstGeom prst="rect">
              <a:avLst/>
            </a:prstGeom>
          </p:spPr>
        </p:pic>
        <p:pic>
          <p:nvPicPr>
            <p:cNvPr id="18" name="Imagen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3995" y="5036233"/>
              <a:ext cx="1166314" cy="1194633"/>
            </a:xfrm>
            <a:prstGeom prst="rect">
              <a:avLst/>
            </a:prstGeom>
          </p:spPr>
        </p:pic>
      </p:grpSp>
    </p:spTree>
    <p:extLst>
      <p:ext uri="{BB962C8B-B14F-4D97-AF65-F5344CB8AC3E}">
        <p14:creationId xmlns:p14="http://schemas.microsoft.com/office/powerpoint/2010/main" val="3994110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FA7FFCB-9FC3-9624-71EB-343D7F09B984}"/>
              </a:ext>
            </a:extLst>
          </p:cNvPr>
          <p:cNvPicPr>
            <a:picLocks noChangeAspect="1"/>
          </p:cNvPicPr>
          <p:nvPr/>
        </p:nvPicPr>
        <p:blipFill rotWithShape="1">
          <a:blip r:embed="rId2"/>
          <a:srcRect l="10154" t="36726" r="12640" b="33145"/>
          <a:stretch/>
        </p:blipFill>
        <p:spPr>
          <a:xfrm>
            <a:off x="10785475" y="238375"/>
            <a:ext cx="987424" cy="171116"/>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9" name="CuadroTexto 8"/>
          <p:cNvSpPr txBox="1"/>
          <p:nvPr/>
        </p:nvSpPr>
        <p:spPr>
          <a:xfrm>
            <a:off x="3550039" y="346425"/>
            <a:ext cx="4552952" cy="646331"/>
          </a:xfrm>
          <a:prstGeom prst="rect">
            <a:avLst/>
          </a:prstGeom>
          <a:noFill/>
        </p:spPr>
        <p:txBody>
          <a:bodyPr wrap="square" rtlCol="0">
            <a:spAutoFit/>
          </a:bodyPr>
          <a:lstStyle/>
          <a:p>
            <a:pPr algn="ctr"/>
            <a:r>
              <a:rPr lang="es-ES" sz="3600" b="1" u="sng" dirty="0" smtClean="0">
                <a:solidFill>
                  <a:schemeClr val="bg1"/>
                </a:solidFill>
                <a:latin typeface="Lato Light" panose="020F0302020204030203"/>
              </a:rPr>
              <a:t>Combinación de datos</a:t>
            </a:r>
            <a:endParaRPr lang="es-AR" sz="3600" b="1" u="sng" dirty="0">
              <a:solidFill>
                <a:schemeClr val="bg1"/>
              </a:solidFill>
              <a:latin typeface="Lato Light" panose="020F0302020204030203"/>
            </a:endParaRPr>
          </a:p>
        </p:txBody>
      </p:sp>
      <p:sp>
        <p:nvSpPr>
          <p:cNvPr id="11" name="Marcador de número de diapositiva 1"/>
          <p:cNvSpPr txBox="1">
            <a:spLocks/>
          </p:cNvSpPr>
          <p:nvPr/>
        </p:nvSpPr>
        <p:spPr>
          <a:xfrm>
            <a:off x="9383577" y="6492875"/>
            <a:ext cx="2743200" cy="365125"/>
          </a:xfrm>
          <a:prstGeom prst="rect">
            <a:avLst/>
          </a:prstGeom>
        </p:spPr>
        <p:txBody>
          <a:bodyPr vert="horz" lIns="121920" tIns="60960" rIns="121920" bIns="60960" rtlCol="0" anchor="ct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AR" sz="1200" dirty="0" smtClean="0">
                <a:solidFill>
                  <a:schemeClr val="bg1"/>
                </a:solidFill>
                <a:latin typeface="Assistant Medium" pitchFamily="2" charset="-79"/>
                <a:cs typeface="Assistant Medium" pitchFamily="2" charset="-79"/>
              </a:rPr>
              <a:t>18</a:t>
            </a:r>
            <a:endParaRPr lang="es-AR" sz="1200" dirty="0">
              <a:solidFill>
                <a:schemeClr val="bg1"/>
              </a:solidFill>
              <a:latin typeface="Assistant Medium" pitchFamily="2" charset="-79"/>
              <a:cs typeface="Assistant Medium" pitchFamily="2" charset="-79"/>
            </a:endParaRPr>
          </a:p>
        </p:txBody>
      </p:sp>
      <p:sp>
        <p:nvSpPr>
          <p:cNvPr id="13" name="CuadroTexto 12">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sp>
        <p:nvSpPr>
          <p:cNvPr id="17" name="Rectángulo redondeado 16"/>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2" name="Imagen 1"/>
          <p:cNvPicPr>
            <a:picLocks noChangeAspect="1"/>
          </p:cNvPicPr>
          <p:nvPr/>
        </p:nvPicPr>
        <p:blipFill>
          <a:blip r:embed="rId4"/>
          <a:stretch>
            <a:fillRect/>
          </a:stretch>
        </p:blipFill>
        <p:spPr>
          <a:xfrm>
            <a:off x="2360110" y="1783972"/>
            <a:ext cx="9106575" cy="4590305"/>
          </a:xfrm>
          <a:prstGeom prst="rect">
            <a:avLst/>
          </a:prstGeom>
          <a:ln>
            <a:solidFill>
              <a:schemeClr val="bg2">
                <a:lumMod val="10000"/>
              </a:schemeClr>
            </a:solidFill>
          </a:ln>
        </p:spPr>
      </p:pic>
      <p:pic>
        <p:nvPicPr>
          <p:cNvPr id="21" name="Google Shape;521;p22"/>
          <p:cNvPicPr preferRelativeResize="0"/>
          <p:nvPr/>
        </p:nvPicPr>
        <p:blipFill rotWithShape="1">
          <a:blip r:embed="rId5">
            <a:alphaModFix/>
          </a:blip>
          <a:srcRect/>
          <a:stretch/>
        </p:blipFill>
        <p:spPr>
          <a:xfrm>
            <a:off x="8102991" y="425274"/>
            <a:ext cx="1490749" cy="542546"/>
          </a:xfrm>
          <a:prstGeom prst="rect">
            <a:avLst/>
          </a:prstGeom>
          <a:solidFill>
            <a:srgbClr val="DA0007"/>
          </a:solidFill>
          <a:ln>
            <a:noFill/>
          </a:ln>
        </p:spPr>
      </p:pic>
      <p:grpSp>
        <p:nvGrpSpPr>
          <p:cNvPr id="22" name="Grupo 21"/>
          <p:cNvGrpSpPr/>
          <p:nvPr/>
        </p:nvGrpSpPr>
        <p:grpSpPr>
          <a:xfrm>
            <a:off x="154745" y="1160806"/>
            <a:ext cx="1589649" cy="5197792"/>
            <a:chOff x="126612" y="2201619"/>
            <a:chExt cx="2208629" cy="4490628"/>
          </a:xfrm>
        </p:grpSpPr>
        <p:pic>
          <p:nvPicPr>
            <p:cNvPr id="23" name="Imagen 22"/>
            <p:cNvPicPr>
              <a:picLocks noChangeAspect="1"/>
            </p:cNvPicPr>
            <p:nvPr/>
          </p:nvPicPr>
          <p:blipFill rotWithShape="1">
            <a:blip r:embed="rId6"/>
            <a:srcRect l="5433" t="3768" r="63700"/>
            <a:stretch/>
          </p:blipFill>
          <p:spPr>
            <a:xfrm>
              <a:off x="126612" y="2201619"/>
              <a:ext cx="2208629" cy="4490628"/>
            </a:xfrm>
            <a:prstGeom prst="rect">
              <a:avLst/>
            </a:prstGeom>
          </p:spPr>
        </p:pic>
        <p:pic>
          <p:nvPicPr>
            <p:cNvPr id="24" name="Imagen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995" y="5036233"/>
              <a:ext cx="1166314" cy="1194633"/>
            </a:xfrm>
            <a:prstGeom prst="rect">
              <a:avLst/>
            </a:prstGeom>
          </p:spPr>
        </p:pic>
      </p:grpSp>
      <p:pic>
        <p:nvPicPr>
          <p:cNvPr id="3" name="Imagen 2"/>
          <p:cNvPicPr>
            <a:picLocks noChangeAspect="1"/>
          </p:cNvPicPr>
          <p:nvPr/>
        </p:nvPicPr>
        <p:blipFill>
          <a:blip r:embed="rId8"/>
          <a:stretch>
            <a:fillRect/>
          </a:stretch>
        </p:blipFill>
        <p:spPr>
          <a:xfrm>
            <a:off x="5532676" y="1136631"/>
            <a:ext cx="6399182" cy="4024577"/>
          </a:xfrm>
          <a:prstGeom prst="rect">
            <a:avLst/>
          </a:prstGeom>
          <a:ln w="12700">
            <a:solidFill>
              <a:schemeClr val="bg2">
                <a:lumMod val="10000"/>
              </a:schemeClr>
            </a:solidFill>
          </a:ln>
        </p:spPr>
      </p:pic>
      <p:grpSp>
        <p:nvGrpSpPr>
          <p:cNvPr id="14" name="Grupo 13"/>
          <p:cNvGrpSpPr/>
          <p:nvPr/>
        </p:nvGrpSpPr>
        <p:grpSpPr>
          <a:xfrm>
            <a:off x="154745" y="1160806"/>
            <a:ext cx="2084872" cy="5197792"/>
            <a:chOff x="126612" y="2201619"/>
            <a:chExt cx="2208629" cy="4490628"/>
          </a:xfrm>
        </p:grpSpPr>
        <p:pic>
          <p:nvPicPr>
            <p:cNvPr id="15" name="Imagen 14"/>
            <p:cNvPicPr>
              <a:picLocks noChangeAspect="1"/>
            </p:cNvPicPr>
            <p:nvPr/>
          </p:nvPicPr>
          <p:blipFill rotWithShape="1">
            <a:blip r:embed="rId6"/>
            <a:srcRect l="5433" t="3768" r="63700"/>
            <a:stretch/>
          </p:blipFill>
          <p:spPr>
            <a:xfrm>
              <a:off x="126612" y="2201619"/>
              <a:ext cx="2208629" cy="4490628"/>
            </a:xfrm>
            <a:prstGeom prst="rect">
              <a:avLst/>
            </a:prstGeom>
          </p:spPr>
        </p:pic>
        <p:pic>
          <p:nvPicPr>
            <p:cNvPr id="16" name="Imagen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995" y="5036233"/>
              <a:ext cx="1166314" cy="1194633"/>
            </a:xfrm>
            <a:prstGeom prst="rect">
              <a:avLst/>
            </a:prstGeom>
          </p:spPr>
        </p:pic>
      </p:grpSp>
    </p:spTree>
    <p:extLst>
      <p:ext uri="{BB962C8B-B14F-4D97-AF65-F5344CB8AC3E}">
        <p14:creationId xmlns:p14="http://schemas.microsoft.com/office/powerpoint/2010/main" val="12312399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6" name="Redondear rectángulo de esquina diagonal 5"/>
          <p:cNvSpPr/>
          <p:nvPr/>
        </p:nvSpPr>
        <p:spPr>
          <a:xfrm>
            <a:off x="1" y="1029772"/>
            <a:ext cx="12191999" cy="5842295"/>
          </a:xfrm>
          <a:prstGeom prst="round2DiagRect">
            <a:avLst>
              <a:gd name="adj1" fmla="val 0"/>
              <a:gd name="adj2" fmla="val 0"/>
            </a:avLst>
          </a:prstGeom>
          <a:gradFill flip="none" rotWithShape="1">
            <a:gsLst>
              <a:gs pos="16000">
                <a:srgbClr val="FFC1C1"/>
              </a:gs>
              <a:gs pos="46000">
                <a:srgbClr val="FF0000">
                  <a:shade val="67500"/>
                  <a:satMod val="115000"/>
                </a:srgbClr>
              </a:gs>
              <a:gs pos="100000">
                <a:srgbClr val="FF0000">
                  <a:shade val="100000"/>
                  <a:satMod val="115000"/>
                </a:srgbClr>
              </a:gs>
            </a:gsLst>
            <a:lin ang="16200000" scaled="1"/>
            <a:tileRect/>
          </a:gra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8" name="CuadroTexto 7"/>
          <p:cNvSpPr txBox="1"/>
          <p:nvPr/>
        </p:nvSpPr>
        <p:spPr>
          <a:xfrm>
            <a:off x="3550039" y="346425"/>
            <a:ext cx="4552952" cy="646331"/>
          </a:xfrm>
          <a:prstGeom prst="rect">
            <a:avLst/>
          </a:prstGeom>
          <a:solidFill>
            <a:schemeClr val="bg1">
              <a:lumMod val="95000"/>
            </a:schemeClr>
          </a:solidFill>
        </p:spPr>
        <p:txBody>
          <a:bodyPr wrap="square" rtlCol="0">
            <a:spAutoFit/>
          </a:bodyPr>
          <a:lstStyle/>
          <a:p>
            <a:pPr algn="ctr"/>
            <a:r>
              <a:rPr lang="es-ES" sz="3600" b="1" u="sng" dirty="0" smtClean="0">
                <a:solidFill>
                  <a:srgbClr val="FF0000"/>
                </a:solidFill>
                <a:latin typeface="Lato Light" panose="020F0302020204030203"/>
              </a:rPr>
              <a:t>Integración de APIS</a:t>
            </a:r>
            <a:endParaRPr lang="es-AR" sz="3600" b="1" u="sng" dirty="0">
              <a:solidFill>
                <a:srgbClr val="FF0000"/>
              </a:solidFill>
              <a:latin typeface="Lato Light" panose="020F0302020204030203"/>
            </a:endParaRPr>
          </a:p>
        </p:txBody>
      </p:sp>
      <p:sp>
        <p:nvSpPr>
          <p:cNvPr id="13" name="CuadroTexto 12">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12" name="Rectángulo redondeado 11"/>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4" name="Imagen 3"/>
          <p:cNvPicPr>
            <a:picLocks noChangeAspect="1"/>
          </p:cNvPicPr>
          <p:nvPr/>
        </p:nvPicPr>
        <p:blipFill rotWithShape="1">
          <a:blip r:embed="rId3"/>
          <a:srcRect r="23059"/>
          <a:stretch/>
        </p:blipFill>
        <p:spPr>
          <a:xfrm>
            <a:off x="0" y="1295835"/>
            <a:ext cx="6119446" cy="4804203"/>
          </a:xfrm>
          <a:prstGeom prst="rect">
            <a:avLst/>
          </a:prstGeom>
        </p:spPr>
      </p:pic>
      <p:pic>
        <p:nvPicPr>
          <p:cNvPr id="10" name="Google Shape;275;p9"/>
          <p:cNvPicPr preferRelativeResize="0"/>
          <p:nvPr/>
        </p:nvPicPr>
        <p:blipFill rotWithShape="1">
          <a:blip r:embed="rId4">
            <a:alphaModFix/>
          </a:blip>
          <a:srcRect/>
          <a:stretch/>
        </p:blipFill>
        <p:spPr>
          <a:xfrm>
            <a:off x="2909340" y="5379252"/>
            <a:ext cx="1281397" cy="720786"/>
          </a:xfrm>
          <a:prstGeom prst="rect">
            <a:avLst/>
          </a:prstGeom>
          <a:solidFill>
            <a:schemeClr val="tx1"/>
          </a:solidFill>
          <a:ln>
            <a:noFill/>
          </a:ln>
        </p:spPr>
      </p:pic>
      <p:pic>
        <p:nvPicPr>
          <p:cNvPr id="2" name="Imagen 1"/>
          <p:cNvPicPr>
            <a:picLocks noChangeAspect="1"/>
          </p:cNvPicPr>
          <p:nvPr/>
        </p:nvPicPr>
        <p:blipFill>
          <a:blip r:embed="rId5"/>
          <a:stretch>
            <a:fillRect/>
          </a:stretch>
        </p:blipFill>
        <p:spPr>
          <a:xfrm>
            <a:off x="4937760" y="1029216"/>
            <a:ext cx="7231695" cy="5284507"/>
          </a:xfrm>
          <a:prstGeom prst="rect">
            <a:avLst/>
          </a:prstGeom>
        </p:spPr>
      </p:pic>
      <p:pic>
        <p:nvPicPr>
          <p:cNvPr id="11" name="Imagen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72981" y="5073344"/>
            <a:ext cx="1768448" cy="906977"/>
          </a:xfrm>
          <a:prstGeom prst="rect">
            <a:avLst/>
          </a:prstGeom>
        </p:spPr>
      </p:pic>
    </p:spTree>
    <p:extLst>
      <p:ext uri="{BB962C8B-B14F-4D97-AF65-F5344CB8AC3E}">
        <p14:creationId xmlns:p14="http://schemas.microsoft.com/office/powerpoint/2010/main" val="2951679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024199" y="1668752"/>
            <a:ext cx="1789272" cy="461665"/>
          </a:xfrm>
          <a:prstGeom prst="rect">
            <a:avLst/>
          </a:prstGeom>
        </p:spPr>
        <p:txBody>
          <a:bodyPr wrap="none">
            <a:spAutoFit/>
          </a:bodyPr>
          <a:lstStyle/>
          <a:p>
            <a:r>
              <a:rPr lang="es-AR" sz="2400" b="1" dirty="0" smtClean="0">
                <a:solidFill>
                  <a:schemeClr val="bg1"/>
                </a:solidFill>
                <a:latin typeface="Lato" panose="020F0502020204030203" pitchFamily="34" charset="77"/>
              </a:rPr>
              <a:t>07. SPRINT </a:t>
            </a:r>
            <a:r>
              <a:rPr lang="es-AR" sz="2400" b="1" dirty="0">
                <a:solidFill>
                  <a:schemeClr val="bg1"/>
                </a:solidFill>
                <a:latin typeface="Lato" panose="020F0502020204030203" pitchFamily="34" charset="77"/>
              </a:rPr>
              <a:t>3</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722" y="830976"/>
            <a:ext cx="6317563" cy="540101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Rectángulo 9"/>
          <p:cNvSpPr/>
          <p:nvPr/>
        </p:nvSpPr>
        <p:spPr>
          <a:xfrm>
            <a:off x="914264" y="2383025"/>
            <a:ext cx="3685871" cy="1631216"/>
          </a:xfrm>
          <a:prstGeom prst="rect">
            <a:avLst/>
          </a:prstGeom>
        </p:spPr>
        <p:txBody>
          <a:bodyPr wrap="square">
            <a:spAutoFit/>
          </a:bodyPr>
          <a:lstStyle/>
          <a:p>
            <a:pPr>
              <a:buFont typeface="Arial" panose="020B0604020202020204" pitchFamily="34" charset="0"/>
              <a:buChar char="•"/>
            </a:pPr>
            <a:r>
              <a:rPr lang="es-ES" sz="2000" b="1" dirty="0" smtClean="0">
                <a:solidFill>
                  <a:schemeClr val="bg1"/>
                </a:solidFill>
                <a:latin typeface="Lato" panose="020F0502020204030203"/>
              </a:rPr>
              <a:t>Presentación en Power BI</a:t>
            </a:r>
            <a:endParaRPr lang="es-ES" sz="2000" b="1" dirty="0">
              <a:solidFill>
                <a:schemeClr val="bg1"/>
              </a:solidFill>
              <a:latin typeface="Lato" panose="020F0502020204030203"/>
            </a:endParaRPr>
          </a:p>
          <a:p>
            <a:pPr>
              <a:buFont typeface="Arial" panose="020B0604020202020204" pitchFamily="34" charset="0"/>
              <a:buChar char="•"/>
            </a:pPr>
            <a:r>
              <a:rPr lang="es-ES" sz="2000" b="1" dirty="0" smtClean="0">
                <a:solidFill>
                  <a:schemeClr val="bg1"/>
                </a:solidFill>
                <a:latin typeface="Lato" panose="020F0502020204030203"/>
              </a:rPr>
              <a:t>Hallazgos</a:t>
            </a:r>
          </a:p>
          <a:p>
            <a:pPr>
              <a:buFont typeface="Arial" panose="020B0604020202020204" pitchFamily="34" charset="0"/>
              <a:buChar char="•"/>
            </a:pPr>
            <a:r>
              <a:rPr lang="es-ES" sz="2000" b="1" dirty="0" smtClean="0">
                <a:solidFill>
                  <a:schemeClr val="bg1"/>
                </a:solidFill>
                <a:latin typeface="Lato" panose="020F0502020204030203"/>
              </a:rPr>
              <a:t>Conclusiones</a:t>
            </a:r>
            <a:endParaRPr lang="es-ES" sz="2000" b="1" dirty="0">
              <a:solidFill>
                <a:schemeClr val="bg1"/>
              </a:solidFill>
              <a:latin typeface="Lato" panose="020F0502020204030203"/>
            </a:endParaRPr>
          </a:p>
          <a:p>
            <a:pPr>
              <a:buFont typeface="Arial" panose="020B0604020202020204" pitchFamily="34" charset="0"/>
              <a:buChar char="•"/>
            </a:pPr>
            <a:r>
              <a:rPr lang="es-ES" sz="2000" b="1" dirty="0" smtClean="0">
                <a:solidFill>
                  <a:schemeClr val="bg1"/>
                </a:solidFill>
                <a:latin typeface="Lato" panose="020F0502020204030203"/>
              </a:rPr>
              <a:t>Recomendaciones </a:t>
            </a:r>
          </a:p>
          <a:p>
            <a:pPr>
              <a:buFont typeface="Arial" panose="020B0604020202020204" pitchFamily="34" charset="0"/>
              <a:buChar char="•"/>
            </a:pPr>
            <a:r>
              <a:rPr lang="es-ES" sz="2000" b="1" i="0" dirty="0" smtClean="0">
                <a:solidFill>
                  <a:schemeClr val="bg1"/>
                </a:solidFill>
                <a:effectLst/>
                <a:latin typeface="Lato" panose="020F0502020204030203"/>
              </a:rPr>
              <a:t>Cierre </a:t>
            </a:r>
            <a:endParaRPr lang="es-ES" sz="2000" b="1" i="0" dirty="0">
              <a:solidFill>
                <a:schemeClr val="bg1"/>
              </a:solidFill>
              <a:effectLst/>
              <a:latin typeface="Lato" panose="020F0502020204030203"/>
            </a:endParaRP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3336" y="1646812"/>
            <a:ext cx="853431" cy="646872"/>
          </a:xfrm>
          <a:prstGeom prst="rect">
            <a:avLst/>
          </a:prstGeom>
          <a:noFill/>
        </p:spPr>
      </p:pic>
      <p:pic>
        <p:nvPicPr>
          <p:cNvPr id="12" name="Google Shape;275;p9"/>
          <p:cNvPicPr preferRelativeResize="0"/>
          <p:nvPr/>
        </p:nvPicPr>
        <p:blipFill rotWithShape="1">
          <a:blip r:embed="rId5">
            <a:alphaModFix/>
          </a:blip>
          <a:srcRect/>
          <a:stretch/>
        </p:blipFill>
        <p:spPr>
          <a:xfrm>
            <a:off x="6651691" y="5438894"/>
            <a:ext cx="872333" cy="675249"/>
          </a:xfrm>
          <a:prstGeom prst="rect">
            <a:avLst/>
          </a:prstGeom>
          <a:noFill/>
          <a:ln>
            <a:noFill/>
          </a:ln>
        </p:spPr>
      </p:pic>
      <p:sp>
        <p:nvSpPr>
          <p:cNvPr id="13" name="CuadroTexto 12">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pic>
        <p:nvPicPr>
          <p:cNvPr id="14" name="Imagen 13"/>
          <p:cNvPicPr>
            <a:picLocks noChangeAspect="1"/>
          </p:cNvPicPr>
          <p:nvPr/>
        </p:nvPicPr>
        <p:blipFill rotWithShape="1">
          <a:blip r:embed="rId6"/>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1962270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024199" y="1668752"/>
            <a:ext cx="3043718" cy="830997"/>
          </a:xfrm>
          <a:prstGeom prst="rect">
            <a:avLst/>
          </a:prstGeom>
        </p:spPr>
        <p:txBody>
          <a:bodyPr wrap="none">
            <a:spAutoFit/>
          </a:bodyPr>
          <a:lstStyle/>
          <a:p>
            <a:r>
              <a:rPr lang="es-AR" sz="2400" b="1" dirty="0" smtClean="0">
                <a:solidFill>
                  <a:schemeClr val="bg1"/>
                </a:solidFill>
                <a:latin typeface="Lato" panose="020F0502020204030203" pitchFamily="34" charset="77"/>
              </a:rPr>
              <a:t>08. Visualizaciones del</a:t>
            </a:r>
          </a:p>
          <a:p>
            <a:r>
              <a:rPr lang="es-AR" sz="2400" b="1" dirty="0">
                <a:solidFill>
                  <a:schemeClr val="bg1"/>
                </a:solidFill>
                <a:latin typeface="Lato" panose="020F0502020204030203" pitchFamily="34" charset="77"/>
              </a:rPr>
              <a:t>	</a:t>
            </a:r>
            <a:r>
              <a:rPr lang="es-AR" sz="2400" b="1" dirty="0" smtClean="0">
                <a:solidFill>
                  <a:schemeClr val="bg1"/>
                </a:solidFill>
                <a:latin typeface="Lato" panose="020F0502020204030203" pitchFamily="34" charset="77"/>
              </a:rPr>
              <a:t>Proyecto </a:t>
            </a:r>
            <a:endParaRPr lang="es-AR" sz="2400" b="1" dirty="0">
              <a:solidFill>
                <a:schemeClr val="bg1"/>
              </a:solidFill>
              <a:latin typeface="Lato" panose="020F0502020204030203" pitchFamily="34" charset="77"/>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012" y="929452"/>
            <a:ext cx="6494100" cy="528846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 name="Imagen 1"/>
          <p:cNvPicPr>
            <a:picLocks noChangeAspect="1"/>
          </p:cNvPicPr>
          <p:nvPr/>
        </p:nvPicPr>
        <p:blipFill>
          <a:blip r:embed="rId4"/>
          <a:stretch>
            <a:fillRect/>
          </a:stretch>
        </p:blipFill>
        <p:spPr>
          <a:xfrm>
            <a:off x="1899210" y="3494863"/>
            <a:ext cx="1167548" cy="1290392"/>
          </a:xfrm>
          <a:prstGeom prst="rect">
            <a:avLst/>
          </a:prstGeom>
          <a:noFill/>
        </p:spPr>
      </p:pic>
      <p:sp>
        <p:nvSpPr>
          <p:cNvPr id="7" name="CuadroTexto 6">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pic>
        <p:nvPicPr>
          <p:cNvPr id="10" name="Imagen 9"/>
          <p:cNvPicPr>
            <a:picLocks noChangeAspect="1"/>
          </p:cNvPicPr>
          <p:nvPr/>
        </p:nvPicPr>
        <p:blipFill rotWithShape="1">
          <a:blip r:embed="rId5"/>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26700785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92099" y="2167843"/>
            <a:ext cx="4476269" cy="830997"/>
          </a:xfrm>
          <a:prstGeom prst="rect">
            <a:avLst/>
          </a:prstGeom>
        </p:spPr>
        <p:txBody>
          <a:bodyPr wrap="square">
            <a:spAutoFit/>
          </a:bodyPr>
          <a:lstStyle/>
          <a:p>
            <a:r>
              <a:rPr lang="es-AR" sz="2400" b="1" dirty="0" smtClean="0">
                <a:solidFill>
                  <a:schemeClr val="bg1"/>
                </a:solidFill>
                <a:latin typeface="Lato" panose="020F0502020204030203" pitchFamily="34" charset="77"/>
              </a:rPr>
              <a:t>09. Hallazgos y</a:t>
            </a:r>
          </a:p>
          <a:p>
            <a:r>
              <a:rPr lang="es-AR" sz="2400" b="1" dirty="0" smtClean="0">
                <a:solidFill>
                  <a:schemeClr val="bg1"/>
                </a:solidFill>
                <a:latin typeface="Lato" panose="020F0502020204030203" pitchFamily="34" charset="77"/>
              </a:rPr>
              <a:t> 	Recomendaciones </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8368" y="929453"/>
            <a:ext cx="6420597" cy="520406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CuadroTexto 6">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pic>
        <p:nvPicPr>
          <p:cNvPr id="9" name="Imagen 8"/>
          <p:cNvPicPr>
            <a:picLocks noChangeAspect="1"/>
          </p:cNvPicPr>
          <p:nvPr/>
        </p:nvPicPr>
        <p:blipFill rotWithShape="1">
          <a:blip r:embed="rId4"/>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2911100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045526" y="6398555"/>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16</a:t>
            </a:fld>
            <a:endParaRPr lang="es-AR" dirty="0">
              <a:solidFill>
                <a:srgbClr val="FF0000"/>
              </a:solidFill>
              <a:latin typeface="Assistant Medium" pitchFamily="2" charset="-79"/>
              <a:cs typeface="Assistant Medium" pitchFamily="2" charset="-79"/>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7" name="Imagen 6"/>
          <p:cNvPicPr>
            <a:picLocks noChangeAspect="1"/>
          </p:cNvPicPr>
          <p:nvPr/>
        </p:nvPicPr>
        <p:blipFill>
          <a:blip r:embed="rId4"/>
          <a:stretch>
            <a:fillRect/>
          </a:stretch>
        </p:blipFill>
        <p:spPr>
          <a:xfrm>
            <a:off x="10846191" y="96254"/>
            <a:ext cx="942535" cy="438749"/>
          </a:xfrm>
          <a:prstGeom prst="rect">
            <a:avLst/>
          </a:prstGeom>
        </p:spPr>
      </p:pic>
      <p:sp>
        <p:nvSpPr>
          <p:cNvPr id="11" name="CuadroTexto 10"/>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Hallazgos</a:t>
            </a:r>
            <a:endParaRPr lang="es-AR" sz="3600" b="1" u="sng" dirty="0">
              <a:solidFill>
                <a:srgbClr val="FF0000"/>
              </a:solidFill>
              <a:latin typeface="Lato Light" panose="020F0302020204030203"/>
            </a:endParaRPr>
          </a:p>
        </p:txBody>
      </p:sp>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
        <p:nvSpPr>
          <p:cNvPr id="3" name="CuadroTexto 2"/>
          <p:cNvSpPr txBox="1"/>
          <p:nvPr/>
        </p:nvSpPr>
        <p:spPr>
          <a:xfrm>
            <a:off x="913839" y="1519722"/>
            <a:ext cx="10700212" cy="3647152"/>
          </a:xfrm>
          <a:prstGeom prst="rect">
            <a:avLst/>
          </a:prstGeom>
          <a:noFill/>
        </p:spPr>
        <p:txBody>
          <a:bodyPr wrap="square" rtlCol="0">
            <a:spAutoFit/>
          </a:bodyPr>
          <a:lstStyle/>
          <a:p>
            <a:pPr algn="just"/>
            <a:r>
              <a:rPr lang="es-ES" sz="2000" b="1" dirty="0"/>
              <a:t>Entre los hallazgos principales, pudimos </a:t>
            </a:r>
            <a:r>
              <a:rPr lang="es-ES" sz="2000" b="1" dirty="0" smtClean="0"/>
              <a:t>identificar: </a:t>
            </a:r>
          </a:p>
          <a:p>
            <a:pPr marL="285750" indent="-285750" algn="just">
              <a:buFont typeface="Arial" panose="020B0604020202020204" pitchFamily="34" charset="0"/>
              <a:buChar char="•"/>
            </a:pPr>
            <a:r>
              <a:rPr lang="es-ES" sz="2000" b="1" dirty="0"/>
              <a:t>M</a:t>
            </a:r>
            <a:r>
              <a:rPr lang="es-ES" sz="2000" b="1" dirty="0" smtClean="0"/>
              <a:t>ayor </a:t>
            </a:r>
            <a:r>
              <a:rPr lang="es-ES" sz="2000" b="1" dirty="0"/>
              <a:t>proporción de acciones de la extremidad derecha, siendo de un 57 % del total.</a:t>
            </a:r>
            <a:endParaRPr lang="es-ES" sz="2000" b="1" dirty="0"/>
          </a:p>
          <a:p>
            <a:pPr marL="285750" indent="-285750" algn="just">
              <a:buFont typeface="Arial" panose="020B0604020202020204" pitchFamily="34" charset="0"/>
              <a:buChar char="•"/>
            </a:pPr>
            <a:r>
              <a:rPr lang="es-ES" sz="2000" b="1" dirty="0"/>
              <a:t>El 67 % de los puestos están caracterizados por sedestación.</a:t>
            </a:r>
            <a:endParaRPr lang="es-ES" sz="2000" b="1" dirty="0"/>
          </a:p>
          <a:p>
            <a:pPr marL="285750" indent="-285750" algn="just">
              <a:buFont typeface="Arial" panose="020B0604020202020204" pitchFamily="34" charset="0"/>
              <a:buChar char="•"/>
            </a:pPr>
            <a:r>
              <a:rPr lang="es-ES" sz="2000" b="1" dirty="0"/>
              <a:t>C</a:t>
            </a:r>
            <a:r>
              <a:rPr lang="es-ES" sz="2000" b="1" dirty="0" smtClean="0"/>
              <a:t>orrelación </a:t>
            </a:r>
            <a:r>
              <a:rPr lang="es-ES" sz="2000" b="1" dirty="0"/>
              <a:t>positiva directa entre la cantidad de acciones total por puesto de trabajo y el riesgo ergonómico</a:t>
            </a:r>
            <a:r>
              <a:rPr lang="es-ES" sz="2000" b="1" dirty="0" smtClean="0"/>
              <a:t>.</a:t>
            </a:r>
          </a:p>
          <a:p>
            <a:pPr marL="285750" indent="-285750" algn="just">
              <a:buFont typeface="Arial" panose="020B0604020202020204" pitchFamily="34" charset="0"/>
              <a:buChar char="•"/>
            </a:pPr>
            <a:r>
              <a:rPr lang="es-ES" sz="2000" b="1" dirty="0" smtClean="0"/>
              <a:t> Ninguna relación </a:t>
            </a:r>
            <a:r>
              <a:rPr lang="es-ES" sz="2000" b="1" dirty="0"/>
              <a:t>aparente entre la cantidad de acciones y tiempo de ciclo.</a:t>
            </a:r>
            <a:endParaRPr lang="es-ES" sz="2000" b="1" dirty="0"/>
          </a:p>
          <a:p>
            <a:pPr marL="285750" indent="-285750" algn="just">
              <a:buFont typeface="Arial" panose="020B0604020202020204" pitchFamily="34" charset="0"/>
              <a:buChar char="•"/>
            </a:pPr>
            <a:r>
              <a:rPr lang="es-ES" sz="2000" b="1" dirty="0"/>
              <a:t>La proporción de puestos con riesgo 3 en esta línea de trabajo, representa un 18 %.</a:t>
            </a:r>
            <a:endParaRPr lang="es-ES" sz="2000" b="1" dirty="0"/>
          </a:p>
          <a:p>
            <a:pPr marL="285750" indent="-285750" algn="just">
              <a:buFont typeface="Arial" panose="020B0604020202020204" pitchFamily="34" charset="0"/>
              <a:buChar char="•"/>
            </a:pPr>
            <a:r>
              <a:rPr lang="es-ES" sz="2000" b="1" dirty="0"/>
              <a:t>E</a:t>
            </a:r>
            <a:r>
              <a:rPr lang="es-ES" sz="2000" b="1" dirty="0" smtClean="0"/>
              <a:t>xisten </a:t>
            </a:r>
            <a:r>
              <a:rPr lang="es-ES" sz="2000" b="1" dirty="0"/>
              <a:t>mas de 900 combinaciones posibles entre los puestos de trabajo que cumplen con los criterios dados. </a:t>
            </a:r>
            <a:endParaRPr lang="es-ES" sz="2000" b="1" dirty="0"/>
          </a:p>
          <a:p>
            <a:pPr marL="285750" indent="-285750" algn="just">
              <a:buFont typeface="Arial" panose="020B0604020202020204" pitchFamily="34" charset="0"/>
              <a:buChar char="•"/>
            </a:pPr>
            <a:r>
              <a:rPr lang="es-ES" sz="2000" b="1" dirty="0"/>
              <a:t>La acción predominante es “Pinza Fina”, con un 30% del total.</a:t>
            </a:r>
            <a:endParaRPr lang="es-ES" sz="2000" b="1" dirty="0"/>
          </a:p>
          <a:p>
            <a:r>
              <a:rPr lang="es-ES" sz="1600" dirty="0"/>
              <a:t/>
            </a:r>
            <a:br>
              <a:rPr lang="es-ES" sz="1600" dirty="0"/>
            </a:br>
            <a:endParaRPr lang="es-ES" sz="1700" b="1" u="sng" dirty="0">
              <a:solidFill>
                <a:srgbClr val="FF0000"/>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0311" y="4818912"/>
            <a:ext cx="2233432" cy="1329448"/>
          </a:xfrm>
          <a:prstGeom prst="rect">
            <a:avLst/>
          </a:prstGeom>
        </p:spPr>
      </p:pic>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3070" y="4818912"/>
            <a:ext cx="2447481" cy="1375809"/>
          </a:xfrm>
          <a:prstGeom prst="rect">
            <a:avLst/>
          </a:prstGeom>
        </p:spPr>
      </p:pic>
      <p:pic>
        <p:nvPicPr>
          <p:cNvPr id="13" name="Imagen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1363" y="4929809"/>
            <a:ext cx="1653982" cy="1240638"/>
          </a:xfrm>
          <a:prstGeom prst="rect">
            <a:avLst/>
          </a:prstGeom>
        </p:spPr>
      </p:pic>
      <p:pic>
        <p:nvPicPr>
          <p:cNvPr id="14" name="Imagen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6087" y="4849803"/>
            <a:ext cx="1757416" cy="1301789"/>
          </a:xfrm>
          <a:prstGeom prst="rect">
            <a:avLst/>
          </a:prstGeom>
        </p:spPr>
      </p:pic>
    </p:spTree>
    <p:extLst>
      <p:ext uri="{BB962C8B-B14F-4D97-AF65-F5344CB8AC3E}">
        <p14:creationId xmlns:p14="http://schemas.microsoft.com/office/powerpoint/2010/main" val="9160565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045526" y="6398555"/>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17</a:t>
            </a:fld>
            <a:endParaRPr lang="es-AR" dirty="0">
              <a:solidFill>
                <a:srgbClr val="FF0000"/>
              </a:solidFill>
              <a:latin typeface="Assistant Medium" pitchFamily="2" charset="-79"/>
              <a:cs typeface="Assistant Medium" pitchFamily="2" charset="-79"/>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7" name="Imagen 6"/>
          <p:cNvPicPr>
            <a:picLocks noChangeAspect="1"/>
          </p:cNvPicPr>
          <p:nvPr/>
        </p:nvPicPr>
        <p:blipFill>
          <a:blip r:embed="rId4"/>
          <a:stretch>
            <a:fillRect/>
          </a:stretch>
        </p:blipFill>
        <p:spPr>
          <a:xfrm>
            <a:off x="10846191" y="96254"/>
            <a:ext cx="942535" cy="438749"/>
          </a:xfrm>
          <a:prstGeom prst="rect">
            <a:avLst/>
          </a:prstGeom>
        </p:spPr>
      </p:pic>
      <p:sp>
        <p:nvSpPr>
          <p:cNvPr id="11" name="CuadroTexto 10"/>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Hallazgos</a:t>
            </a:r>
            <a:endParaRPr lang="es-AR" sz="3600" b="1" u="sng" dirty="0">
              <a:solidFill>
                <a:srgbClr val="FF0000"/>
              </a:solidFill>
              <a:latin typeface="Lato Light" panose="020F0302020204030203"/>
            </a:endParaRPr>
          </a:p>
        </p:txBody>
      </p:sp>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
        <p:nvSpPr>
          <p:cNvPr id="3" name="CuadroTexto 2"/>
          <p:cNvSpPr txBox="1"/>
          <p:nvPr/>
        </p:nvSpPr>
        <p:spPr>
          <a:xfrm>
            <a:off x="1054363" y="1177535"/>
            <a:ext cx="10083273" cy="5586145"/>
          </a:xfrm>
          <a:prstGeom prst="rect">
            <a:avLst/>
          </a:prstGeom>
          <a:noFill/>
        </p:spPr>
        <p:txBody>
          <a:bodyPr wrap="square" rtlCol="0">
            <a:spAutoFit/>
          </a:bodyPr>
          <a:lstStyle/>
          <a:p>
            <a:pPr algn="just"/>
            <a:r>
              <a:rPr lang="es-ES" b="1" dirty="0" smtClean="0"/>
              <a:t>En los puestos clasificados con riesgo 3, se identificaron patrones de acciones ergonómicamente críticas que predominan en las tareas realizadas. Estas acciones incluyen:</a:t>
            </a:r>
          </a:p>
          <a:p>
            <a:pPr algn="just"/>
            <a:r>
              <a:rPr lang="es-ES" b="1" u="sng" dirty="0" smtClean="0">
                <a:solidFill>
                  <a:srgbClr val="FF0000"/>
                </a:solidFill>
              </a:rPr>
              <a:t>Flexión </a:t>
            </a:r>
            <a:r>
              <a:rPr lang="es-ES" b="1" u="sng" dirty="0">
                <a:solidFill>
                  <a:srgbClr val="FF0000"/>
                </a:solidFill>
              </a:rPr>
              <a:t>de muñeca:</a:t>
            </a:r>
            <a:endParaRPr lang="es-ES" b="1" dirty="0">
              <a:solidFill>
                <a:srgbClr val="FF0000"/>
              </a:solidFill>
            </a:endParaRPr>
          </a:p>
          <a:p>
            <a:pPr algn="just"/>
            <a:r>
              <a:rPr lang="es-ES" b="1" dirty="0"/>
              <a:t>Movimiento repetitivo que genera tensión en los tendones y músculos del antebrazo.</a:t>
            </a:r>
            <a:endParaRPr lang="es-ES" b="1" dirty="0"/>
          </a:p>
          <a:p>
            <a:pPr algn="just"/>
            <a:r>
              <a:rPr lang="es-ES" b="1" dirty="0"/>
              <a:t>Asociado a tareas de precisión o fuerza que requieren mantener posiciones poco naturales durante periodos prolongados.</a:t>
            </a:r>
            <a:endParaRPr lang="es-ES" b="1" dirty="0"/>
          </a:p>
          <a:p>
            <a:pPr algn="just"/>
            <a:r>
              <a:rPr lang="es-ES" b="1" u="sng" dirty="0">
                <a:solidFill>
                  <a:srgbClr val="FF0000"/>
                </a:solidFill>
              </a:rPr>
              <a:t>Prensión palmar:</a:t>
            </a:r>
            <a:endParaRPr lang="es-ES" b="1" dirty="0">
              <a:solidFill>
                <a:srgbClr val="FF0000"/>
              </a:solidFill>
            </a:endParaRPr>
          </a:p>
          <a:p>
            <a:pPr algn="just"/>
            <a:r>
              <a:rPr lang="es-ES" b="1" dirty="0"/>
              <a:t>Uso de la palma para agarrar herramientas o piezas, aplicando fuerza constante.</a:t>
            </a:r>
            <a:endParaRPr lang="es-ES" b="1" dirty="0"/>
          </a:p>
          <a:p>
            <a:pPr algn="just"/>
            <a:r>
              <a:rPr lang="es-ES" b="1" dirty="0"/>
              <a:t>Contribuye a la fatiga muscular en la mano y el antebrazo.</a:t>
            </a:r>
            <a:endParaRPr lang="es-ES" b="1" dirty="0"/>
          </a:p>
          <a:p>
            <a:pPr algn="just"/>
            <a:r>
              <a:rPr lang="es-ES" b="1" u="sng" dirty="0">
                <a:solidFill>
                  <a:srgbClr val="FF0000"/>
                </a:solidFill>
              </a:rPr>
              <a:t>Pinza fina:</a:t>
            </a:r>
            <a:endParaRPr lang="es-ES" b="1" dirty="0">
              <a:solidFill>
                <a:srgbClr val="FF0000"/>
              </a:solidFill>
            </a:endParaRPr>
          </a:p>
          <a:p>
            <a:pPr algn="just"/>
            <a:r>
              <a:rPr lang="es-ES" b="1" dirty="0"/>
              <a:t>Movimientos que involucran la punta de los dedos, como manipulación de objetos pequeños o montaje de componentes.</a:t>
            </a:r>
            <a:endParaRPr lang="es-ES" b="1" dirty="0"/>
          </a:p>
          <a:p>
            <a:pPr algn="just"/>
            <a:r>
              <a:rPr lang="es-ES" b="1" dirty="0"/>
              <a:t>Estos movimientos son altamente exigentes para los músculos intrínsecos de la mano y pueden provocar sobrecarga si no se alternan con otras actividades.</a:t>
            </a:r>
            <a:endParaRPr lang="es-ES" b="1" dirty="0"/>
          </a:p>
          <a:p>
            <a:pPr algn="just"/>
            <a:r>
              <a:rPr lang="es-ES" b="1" u="sng" dirty="0">
                <a:solidFill>
                  <a:srgbClr val="FF0000"/>
                </a:solidFill>
              </a:rPr>
              <a:t>Tirón:</a:t>
            </a:r>
            <a:endParaRPr lang="es-ES" b="1" dirty="0">
              <a:solidFill>
                <a:srgbClr val="FF0000"/>
              </a:solidFill>
            </a:endParaRPr>
          </a:p>
          <a:p>
            <a:pPr algn="just"/>
            <a:r>
              <a:rPr lang="es-ES" b="1" dirty="0"/>
              <a:t>Acciones que requieren jalar objetos, a menudo combinadas con fuerza excesiva o posturas inadecuadas.</a:t>
            </a:r>
            <a:endParaRPr lang="es-ES" b="1" dirty="0"/>
          </a:p>
          <a:p>
            <a:pPr algn="just"/>
            <a:r>
              <a:rPr lang="es-ES" b="1" dirty="0"/>
              <a:t>Puede afectar la integridad de las muñecas, hombros y espalda, aumentando el riesgo de lesiones.</a:t>
            </a:r>
            <a:endParaRPr lang="es-ES" b="1" dirty="0"/>
          </a:p>
          <a:p>
            <a:r>
              <a:rPr lang="es-ES" sz="1600" dirty="0"/>
              <a:t/>
            </a:r>
            <a:br>
              <a:rPr lang="es-ES" sz="1600" dirty="0"/>
            </a:br>
            <a:endParaRPr lang="es-ES" sz="1700" b="1" u="sng" dirty="0">
              <a:solidFill>
                <a:srgbClr val="FF0000"/>
              </a:solidFill>
            </a:endParaRPr>
          </a:p>
        </p:txBody>
      </p:sp>
    </p:spTree>
    <p:extLst>
      <p:ext uri="{BB962C8B-B14F-4D97-AF65-F5344CB8AC3E}">
        <p14:creationId xmlns:p14="http://schemas.microsoft.com/office/powerpoint/2010/main" val="39053544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045526" y="6398555"/>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18</a:t>
            </a:fld>
            <a:endParaRPr lang="es-AR" dirty="0">
              <a:solidFill>
                <a:srgbClr val="FF0000"/>
              </a:solidFill>
              <a:latin typeface="Assistant Medium" pitchFamily="2" charset="-79"/>
              <a:cs typeface="Assistant Medium" pitchFamily="2" charset="-79"/>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7" name="Imagen 6"/>
          <p:cNvPicPr>
            <a:picLocks noChangeAspect="1"/>
          </p:cNvPicPr>
          <p:nvPr/>
        </p:nvPicPr>
        <p:blipFill>
          <a:blip r:embed="rId4"/>
          <a:stretch>
            <a:fillRect/>
          </a:stretch>
        </p:blipFill>
        <p:spPr>
          <a:xfrm>
            <a:off x="10846191" y="96254"/>
            <a:ext cx="942535" cy="438749"/>
          </a:xfrm>
          <a:prstGeom prst="rect">
            <a:avLst/>
          </a:prstGeom>
        </p:spPr>
      </p:pic>
      <p:sp>
        <p:nvSpPr>
          <p:cNvPr id="11" name="CuadroTexto 10"/>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Recomendaciones</a:t>
            </a:r>
            <a:endParaRPr lang="es-AR" sz="3600" b="1" u="sng" dirty="0">
              <a:solidFill>
                <a:srgbClr val="FF0000"/>
              </a:solidFill>
              <a:latin typeface="Lato Light" panose="020F0302020204030203"/>
            </a:endParaRPr>
          </a:p>
        </p:txBody>
      </p:sp>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
        <p:nvSpPr>
          <p:cNvPr id="3" name="CuadroTexto 2"/>
          <p:cNvSpPr txBox="1"/>
          <p:nvPr/>
        </p:nvSpPr>
        <p:spPr>
          <a:xfrm>
            <a:off x="1284849" y="1121610"/>
            <a:ext cx="9256542" cy="5016758"/>
          </a:xfrm>
          <a:prstGeom prst="rect">
            <a:avLst/>
          </a:prstGeom>
          <a:noFill/>
        </p:spPr>
        <p:txBody>
          <a:bodyPr wrap="square" rtlCol="0">
            <a:spAutoFit/>
          </a:bodyPr>
          <a:lstStyle/>
          <a:p>
            <a:pPr algn="just"/>
            <a:r>
              <a:rPr lang="es-AR" sz="2000" b="1" dirty="0">
                <a:latin typeface="Lato" panose="020F0502020204030203"/>
              </a:rPr>
              <a:t>Con base en la experiencia adquirida a lo largo de este proceso de análisis de datos, consideramos que la mejor recomendación es implementar un sistema de extracción automática de información. Este tipo de solución no solo facilita la recopilación y el almacenamiento de datos, sino que también optimiza la eficiencia operativa al reducir la intervención manual, minimizando errores y ahorrando tiempo.</a:t>
            </a:r>
          </a:p>
          <a:p>
            <a:pPr algn="just"/>
            <a:r>
              <a:rPr lang="es-AR" sz="2000" b="1" dirty="0">
                <a:latin typeface="Lato" panose="020F0502020204030203"/>
              </a:rPr>
              <a:t>Un sistema de este tipo permitirá seguir utilizando las planillas de Ocra, respetando los procesos ya establecidos en la organización. Además, garantizará que la información extraída quede registrada de manera estructurada en una base de datos, lo que posibilitará un análisis más profundo y detallado cuando sea necesario. Esto, a su vez, contribuirá a una toma de decisiones más informada y fundamentada, alineándose con las necesidades estratégicas de la organización y fortaleciendo sus capacidades analíticas a largo plazo.</a:t>
            </a:r>
          </a:p>
          <a:p>
            <a:pPr algn="just"/>
            <a:r>
              <a:rPr lang="es-AR" sz="2000" b="1" dirty="0">
                <a:latin typeface="Lato" panose="020F0502020204030203"/>
              </a:rPr>
              <a:t>En resumen, la implementación de un sistema de extracción automática de datos representa una inversión clave para modernizar los procesos actuales, mejorar la calidad de los datos disponibles y asegurar su utilidad en futuros proyectos de análisis y planificación</a:t>
            </a:r>
            <a:r>
              <a:rPr lang="es-AR" b="1" dirty="0">
                <a:latin typeface="Lato" panose="020F0502020204030203"/>
              </a:rPr>
              <a:t>.</a:t>
            </a:r>
          </a:p>
        </p:txBody>
      </p:sp>
    </p:spTree>
    <p:extLst>
      <p:ext uri="{BB962C8B-B14F-4D97-AF65-F5344CB8AC3E}">
        <p14:creationId xmlns:p14="http://schemas.microsoft.com/office/powerpoint/2010/main" val="16922154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910463" y="2721841"/>
            <a:ext cx="1465783" cy="461665"/>
          </a:xfrm>
          <a:prstGeom prst="rect">
            <a:avLst/>
          </a:prstGeom>
        </p:spPr>
        <p:txBody>
          <a:bodyPr wrap="square">
            <a:spAutoFit/>
          </a:bodyPr>
          <a:lstStyle/>
          <a:p>
            <a:r>
              <a:rPr lang="es-AR" sz="2400" b="1" dirty="0" smtClean="0">
                <a:solidFill>
                  <a:schemeClr val="bg1"/>
                </a:solidFill>
                <a:latin typeface="Lato" panose="020F0502020204030203" pitchFamily="34" charset="77"/>
              </a:rPr>
              <a:t>10. </a:t>
            </a:r>
            <a:r>
              <a:rPr lang="es-ES" sz="2400" b="1" dirty="0" smtClean="0">
                <a:solidFill>
                  <a:schemeClr val="bg1"/>
                </a:solidFill>
                <a:latin typeface="Lato" panose="020F0502020204030203" pitchFamily="34" charset="77"/>
              </a:rPr>
              <a:t>Cierre </a:t>
            </a:r>
            <a:endParaRPr lang="es-AR" sz="2400" b="1" dirty="0">
              <a:solidFill>
                <a:schemeClr val="bg1"/>
              </a:solidFill>
              <a:latin typeface="Lato" panose="020F0502020204030203" pitchFamily="34" charset="77"/>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pic>
        <p:nvPicPr>
          <p:cNvPr id="8" name="Imagen 7"/>
          <p:cNvPicPr>
            <a:picLocks noChangeAspect="1"/>
          </p:cNvPicPr>
          <p:nvPr/>
        </p:nvPicPr>
        <p:blipFill rotWithShape="1">
          <a:blip r:embed="rId3">
            <a:extLst>
              <a:ext uri="{28A0092B-C50C-407E-A947-70E740481C1C}">
                <a14:useLocalDpi xmlns:a14="http://schemas.microsoft.com/office/drawing/2010/main" val="0"/>
              </a:ext>
            </a:extLst>
          </a:blip>
          <a:srcRect l="3902"/>
          <a:stretch/>
        </p:blipFill>
        <p:spPr>
          <a:xfrm>
            <a:off x="5870786" y="929452"/>
            <a:ext cx="6236806" cy="504050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CuadroTexto 6">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pic>
        <p:nvPicPr>
          <p:cNvPr id="9" name="Imagen 8"/>
          <p:cNvPicPr>
            <a:picLocks noChangeAspect="1"/>
          </p:cNvPicPr>
          <p:nvPr/>
        </p:nvPicPr>
        <p:blipFill rotWithShape="1">
          <a:blip r:embed="rId4"/>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1531543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846191" y="96254"/>
            <a:ext cx="942535" cy="438749"/>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sp>
        <p:nvSpPr>
          <p:cNvPr id="8" name="CuadroTexto 7"/>
          <p:cNvSpPr txBox="1"/>
          <p:nvPr/>
        </p:nvSpPr>
        <p:spPr>
          <a:xfrm>
            <a:off x="1932258" y="239150"/>
            <a:ext cx="6691238" cy="646331"/>
          </a:xfrm>
          <a:prstGeom prst="rect">
            <a:avLst/>
          </a:prstGeom>
          <a:noFill/>
        </p:spPr>
        <p:txBody>
          <a:bodyPr wrap="square" rtlCol="0">
            <a:spAutoFit/>
          </a:bodyPr>
          <a:lstStyle/>
          <a:p>
            <a:pPr algn="ctr"/>
            <a:r>
              <a:rPr lang="es-ES" sz="3600" b="1" u="sng" dirty="0" smtClean="0">
                <a:solidFill>
                  <a:srgbClr val="FF0000"/>
                </a:solidFill>
                <a:latin typeface="Lato Light" panose="020F0302020204030203"/>
              </a:rPr>
              <a:t>AGRADECIMIENTOS</a:t>
            </a:r>
            <a:endParaRPr lang="es-AR" sz="3600" b="1" u="sng" dirty="0">
              <a:solidFill>
                <a:srgbClr val="FF0000"/>
              </a:solidFill>
              <a:latin typeface="Lato Light" panose="020F0302020204030203"/>
            </a:endParaRPr>
          </a:p>
        </p:txBody>
      </p:sp>
      <p:sp>
        <p:nvSpPr>
          <p:cNvPr id="9" name="CuadroTexto 8">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2" name="CuadroTexto 1"/>
          <p:cNvSpPr txBox="1"/>
          <p:nvPr/>
        </p:nvSpPr>
        <p:spPr>
          <a:xfrm>
            <a:off x="2436725" y="1533944"/>
            <a:ext cx="8229106" cy="4154984"/>
          </a:xfrm>
          <a:prstGeom prst="rect">
            <a:avLst/>
          </a:prstGeom>
          <a:noFill/>
        </p:spPr>
        <p:txBody>
          <a:bodyPr wrap="square" rtlCol="0">
            <a:spAutoFit/>
          </a:bodyPr>
          <a:lstStyle/>
          <a:p>
            <a:r>
              <a:rPr lang="es-ES" sz="2400" b="1" dirty="0"/>
              <a:t>Empresa: 	NEWSAN </a:t>
            </a:r>
          </a:p>
          <a:p>
            <a:r>
              <a:rPr lang="es-ES" sz="2400" b="1" dirty="0"/>
              <a:t>		OMAR Leila </a:t>
            </a:r>
            <a:endParaRPr lang="es-ES" sz="2400" b="1" dirty="0" smtClean="0"/>
          </a:p>
          <a:p>
            <a:endParaRPr lang="es-ES" sz="2400" b="1" dirty="0"/>
          </a:p>
          <a:p>
            <a:r>
              <a:rPr lang="es-ES" sz="2400" b="1" dirty="0"/>
              <a:t>Directivos: 	Centro POLITECNICO MALVINAS </a:t>
            </a:r>
            <a:r>
              <a:rPr lang="es-ES" sz="2400" b="1" dirty="0" smtClean="0"/>
              <a:t>ARGENTINA</a:t>
            </a:r>
          </a:p>
          <a:p>
            <a:endParaRPr lang="es-ES" sz="2400" b="1" dirty="0"/>
          </a:p>
          <a:p>
            <a:r>
              <a:rPr lang="es-ES" sz="2400" b="1" dirty="0" smtClean="0"/>
              <a:t>Profesores: 	BOGARIN Horacio</a:t>
            </a:r>
          </a:p>
          <a:p>
            <a:r>
              <a:rPr lang="es-ES" sz="2400" b="1" dirty="0" smtClean="0"/>
              <a:t>		PAEZ Silvana</a:t>
            </a:r>
          </a:p>
          <a:p>
            <a:r>
              <a:rPr lang="es-ES" sz="2400" b="1" dirty="0" smtClean="0"/>
              <a:t>		MAGALDI Federico </a:t>
            </a:r>
          </a:p>
          <a:p>
            <a:r>
              <a:rPr lang="es-ES" sz="2400" b="1" dirty="0" smtClean="0"/>
              <a:t>		AGUADO Cintia </a:t>
            </a:r>
          </a:p>
          <a:p>
            <a:r>
              <a:rPr lang="es-ES" sz="2400" b="1" dirty="0" smtClean="0"/>
              <a:t>		MIRABETE Martin</a:t>
            </a:r>
          </a:p>
          <a:p>
            <a:r>
              <a:rPr lang="es-ES" sz="2400" b="1" dirty="0" smtClean="0"/>
              <a:t>		ROMANO Fernando</a:t>
            </a:r>
          </a:p>
        </p:txBody>
      </p:sp>
      <p:pic>
        <p:nvPicPr>
          <p:cNvPr id="12" name="Imagen 11"/>
          <p:cNvPicPr>
            <a:picLocks noChangeAspect="1"/>
          </p:cNvPicPr>
          <p:nvPr/>
        </p:nvPicPr>
        <p:blipFill rotWithShape="1">
          <a:blip r:embed="rId5"/>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7297564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045526" y="6398555"/>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20</a:t>
            </a:fld>
            <a:endParaRPr lang="es-AR" dirty="0">
              <a:solidFill>
                <a:srgbClr val="FF0000"/>
              </a:solidFill>
              <a:latin typeface="Assistant Medium" pitchFamily="2" charset="-79"/>
              <a:cs typeface="Assistant Medium" pitchFamily="2" charset="-79"/>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7" name="Imagen 6"/>
          <p:cNvPicPr>
            <a:picLocks noChangeAspect="1"/>
          </p:cNvPicPr>
          <p:nvPr/>
        </p:nvPicPr>
        <p:blipFill>
          <a:blip r:embed="rId4"/>
          <a:stretch>
            <a:fillRect/>
          </a:stretch>
        </p:blipFill>
        <p:spPr>
          <a:xfrm>
            <a:off x="10846191" y="96254"/>
            <a:ext cx="942535" cy="438749"/>
          </a:xfrm>
          <a:prstGeom prst="rect">
            <a:avLst/>
          </a:prstGeom>
        </p:spPr>
      </p:pic>
      <p:sp>
        <p:nvSpPr>
          <p:cNvPr id="11" name="CuadroTexto 10"/>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Conclusión</a:t>
            </a:r>
            <a:endParaRPr lang="es-AR" sz="3600" b="1" u="sng" dirty="0">
              <a:solidFill>
                <a:srgbClr val="FF0000"/>
              </a:solidFill>
              <a:latin typeface="Lato Light" panose="020F0302020204030203"/>
            </a:endParaRPr>
          </a:p>
        </p:txBody>
      </p:sp>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
        <p:nvSpPr>
          <p:cNvPr id="3" name="CuadroTexto 2"/>
          <p:cNvSpPr txBox="1"/>
          <p:nvPr/>
        </p:nvSpPr>
        <p:spPr>
          <a:xfrm>
            <a:off x="744527" y="1149835"/>
            <a:ext cx="10684480" cy="5724644"/>
          </a:xfrm>
          <a:prstGeom prst="rect">
            <a:avLst/>
          </a:prstGeom>
          <a:noFill/>
        </p:spPr>
        <p:txBody>
          <a:bodyPr wrap="square" rtlCol="0">
            <a:spAutoFit/>
          </a:bodyPr>
          <a:lstStyle/>
          <a:p>
            <a:pPr algn="just">
              <a:lnSpc>
                <a:spcPct val="150000"/>
              </a:lnSpc>
            </a:pPr>
            <a:r>
              <a:rPr lang="es-ES" sz="2000" b="1" dirty="0"/>
              <a:t>Para concluir, queremos compartir también, lo que fue esta experiencia para nosotros y contar que </a:t>
            </a:r>
            <a:endParaRPr lang="es-ES" sz="2000" b="1" dirty="0"/>
          </a:p>
          <a:p>
            <a:pPr algn="just">
              <a:lnSpc>
                <a:spcPct val="150000"/>
              </a:lnSpc>
            </a:pPr>
            <a:r>
              <a:rPr lang="es-ES" sz="2000" b="1" dirty="0"/>
              <a:t>Pudimos transitar este desafío, con enorme compromiso y valorando este proyecto en particular, por cuanto relaciona de manera directa nuestra disciplina con un objetivo de bien común, es decir, a través del análisis de datos busca mejorar las condiciones laborales de miles de personas. La posibilidad cierta de que la herramienta resultante y las conclusiones que permite tenga un efecto positivo sobre el trabajo del personal y por tanto de su vida es un aspecto del trabajo que nos motivó enormemente. Y que se vuelve un ejemplo de cómo a través de la ciencia de datos se pueden lograr cambios en nuestra sociedad y nuestras vidas.</a:t>
            </a:r>
            <a:endParaRPr lang="es-ES" sz="2000" b="1" dirty="0"/>
          </a:p>
          <a:p>
            <a:pPr algn="just">
              <a:lnSpc>
                <a:spcPct val="150000"/>
              </a:lnSpc>
            </a:pPr>
            <a:r>
              <a:rPr lang="es-ES" sz="2000" b="1" dirty="0"/>
              <a:t>El poder conocer y trabajar con la empresa NewSan, cuya responsabilidad social es conocida, pero no solo poder ser testigo de ella sino poder contribuir al logro de sus metas, que en este caso es el cuidado de su personal, ha sido muy gratificante y enriquecedor.</a:t>
            </a:r>
            <a:endParaRPr lang="es-ES" sz="2000" b="1" dirty="0"/>
          </a:p>
          <a:p>
            <a:r>
              <a:rPr lang="es-ES" dirty="0"/>
              <a:t/>
            </a:r>
            <a:br>
              <a:rPr lang="es-ES" dirty="0"/>
            </a:br>
            <a:endParaRPr lang="es-AR" b="1" dirty="0">
              <a:latin typeface="Lato" panose="020F0502020204030203"/>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22035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846191" y="96254"/>
            <a:ext cx="942535" cy="438749"/>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sp>
        <p:nvSpPr>
          <p:cNvPr id="8" name="CuadroTexto 7"/>
          <p:cNvSpPr txBox="1"/>
          <p:nvPr/>
        </p:nvSpPr>
        <p:spPr>
          <a:xfrm>
            <a:off x="1932258" y="239150"/>
            <a:ext cx="6691238" cy="646331"/>
          </a:xfrm>
          <a:prstGeom prst="rect">
            <a:avLst/>
          </a:prstGeom>
          <a:noFill/>
        </p:spPr>
        <p:txBody>
          <a:bodyPr wrap="square" rtlCol="0">
            <a:spAutoFit/>
          </a:bodyPr>
          <a:lstStyle/>
          <a:p>
            <a:pPr algn="ctr"/>
            <a:r>
              <a:rPr lang="es-ES" sz="3600" b="1" u="sng" dirty="0" smtClean="0">
                <a:solidFill>
                  <a:srgbClr val="FF0000"/>
                </a:solidFill>
                <a:latin typeface="Lato Light" panose="020F0302020204030203"/>
              </a:rPr>
              <a:t>AGRADECIMIENTOS</a:t>
            </a:r>
            <a:endParaRPr lang="es-AR" sz="3600" b="1" u="sng" dirty="0">
              <a:solidFill>
                <a:srgbClr val="FF0000"/>
              </a:solidFill>
              <a:latin typeface="Lato Light" panose="020F0302020204030203"/>
            </a:endParaRPr>
          </a:p>
        </p:txBody>
      </p:sp>
      <p:sp>
        <p:nvSpPr>
          <p:cNvPr id="9" name="CuadroTexto 8">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2" name="CuadroTexto 1"/>
          <p:cNvSpPr txBox="1"/>
          <p:nvPr/>
        </p:nvSpPr>
        <p:spPr>
          <a:xfrm>
            <a:off x="2436725" y="1533944"/>
            <a:ext cx="8229106" cy="4154984"/>
          </a:xfrm>
          <a:prstGeom prst="rect">
            <a:avLst/>
          </a:prstGeom>
          <a:noFill/>
        </p:spPr>
        <p:txBody>
          <a:bodyPr wrap="square" rtlCol="0">
            <a:spAutoFit/>
          </a:bodyPr>
          <a:lstStyle/>
          <a:p>
            <a:r>
              <a:rPr lang="es-ES" sz="2400" b="1" dirty="0"/>
              <a:t>Empresa: 	NEWSAN </a:t>
            </a:r>
          </a:p>
          <a:p>
            <a:r>
              <a:rPr lang="es-ES" sz="2400" b="1" dirty="0"/>
              <a:t>		OMAR Leila </a:t>
            </a:r>
            <a:endParaRPr lang="es-ES" sz="2400" b="1" dirty="0" smtClean="0"/>
          </a:p>
          <a:p>
            <a:endParaRPr lang="es-ES" sz="2400" b="1" dirty="0"/>
          </a:p>
          <a:p>
            <a:r>
              <a:rPr lang="es-ES" sz="2400" b="1" dirty="0"/>
              <a:t>Directivos: 	Centro POLITECNICO MALVINAS </a:t>
            </a:r>
            <a:r>
              <a:rPr lang="es-ES" sz="2400" b="1" dirty="0" smtClean="0"/>
              <a:t>ARGENTINA</a:t>
            </a:r>
          </a:p>
          <a:p>
            <a:endParaRPr lang="es-ES" sz="2400" b="1" dirty="0"/>
          </a:p>
          <a:p>
            <a:r>
              <a:rPr lang="es-ES" sz="2400" b="1" dirty="0" smtClean="0"/>
              <a:t>Profesores: 	BOGARIN Horacio</a:t>
            </a:r>
          </a:p>
          <a:p>
            <a:r>
              <a:rPr lang="es-ES" sz="2400" b="1" dirty="0" smtClean="0"/>
              <a:t>		PAEZ Silvana</a:t>
            </a:r>
          </a:p>
          <a:p>
            <a:r>
              <a:rPr lang="es-ES" sz="2400" b="1" dirty="0" smtClean="0"/>
              <a:t>		MAGALDI Federico </a:t>
            </a:r>
          </a:p>
          <a:p>
            <a:r>
              <a:rPr lang="es-ES" sz="2400" b="1" dirty="0" smtClean="0"/>
              <a:t>		AGUADO Cintia </a:t>
            </a:r>
          </a:p>
          <a:p>
            <a:r>
              <a:rPr lang="es-ES" sz="2400" b="1" dirty="0" smtClean="0"/>
              <a:t>		MIRABETE Martin</a:t>
            </a:r>
          </a:p>
          <a:p>
            <a:r>
              <a:rPr lang="es-ES" sz="2400" b="1" dirty="0" smtClean="0"/>
              <a:t>		ROMANO Fernando</a:t>
            </a:r>
          </a:p>
        </p:txBody>
      </p:sp>
      <p:pic>
        <p:nvPicPr>
          <p:cNvPr id="12" name="Imagen 11"/>
          <p:cNvPicPr>
            <a:picLocks noChangeAspect="1"/>
          </p:cNvPicPr>
          <p:nvPr/>
        </p:nvPicPr>
        <p:blipFill rotWithShape="1">
          <a:blip r:embed="rId5"/>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4193664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BD17532-19C4-8444-9A15-A523EADAA096}"/>
              </a:ext>
            </a:extLst>
          </p:cNvPr>
          <p:cNvSpPr txBox="1"/>
          <p:nvPr/>
        </p:nvSpPr>
        <p:spPr>
          <a:xfrm>
            <a:off x="3316814" y="3538332"/>
            <a:ext cx="5654907" cy="1015663"/>
          </a:xfrm>
          <a:prstGeom prst="rect">
            <a:avLst/>
          </a:prstGeom>
          <a:noFill/>
        </p:spPr>
        <p:txBody>
          <a:bodyPr wrap="square" rtlCol="0">
            <a:spAutoFit/>
          </a:bodyPr>
          <a:lstStyle/>
          <a:p>
            <a:r>
              <a:rPr lang="es-AR" sz="6000" b="1" dirty="0">
                <a:solidFill>
                  <a:schemeClr val="bg1"/>
                </a:solidFill>
                <a:latin typeface="Lato" panose="020F0502020204030203" pitchFamily="34" charset="77"/>
              </a:rPr>
              <a:t>Muchas </a:t>
            </a:r>
            <a:r>
              <a:rPr lang="es-AR" sz="6000" b="1" dirty="0" smtClean="0">
                <a:solidFill>
                  <a:schemeClr val="bg1"/>
                </a:solidFill>
                <a:latin typeface="Lato" panose="020F0502020204030203" pitchFamily="34" charset="77"/>
              </a:rPr>
              <a:t>gracias!!</a:t>
            </a:r>
            <a:endParaRPr lang="es-AR" sz="6000" b="1" dirty="0">
              <a:solidFill>
                <a:schemeClr val="bg1"/>
              </a:solidFill>
              <a:latin typeface="Lato" panose="020F0502020204030203" pitchFamily="34" charset="77"/>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2462" y="-28137"/>
            <a:ext cx="1303606" cy="1345321"/>
          </a:xfrm>
          <a:prstGeom prst="rect">
            <a:avLst/>
          </a:prstGeom>
        </p:spPr>
      </p:pic>
      <p:pic>
        <p:nvPicPr>
          <p:cNvPr id="8" name="Imagen 7"/>
          <p:cNvPicPr>
            <a:picLocks noChangeAspect="1"/>
          </p:cNvPicPr>
          <p:nvPr/>
        </p:nvPicPr>
        <p:blipFill rotWithShape="1">
          <a:blip r:embed="rId3"/>
          <a:srcRect l="4161" t="50312" r="5862" b="9493"/>
          <a:stretch/>
        </p:blipFill>
        <p:spPr>
          <a:xfrm>
            <a:off x="1" y="6379230"/>
            <a:ext cx="12207630" cy="486296"/>
          </a:xfrm>
          <a:prstGeom prst="rect">
            <a:avLst/>
          </a:prstGeom>
        </p:spPr>
      </p:pic>
      <p:sp>
        <p:nvSpPr>
          <p:cNvPr id="9" name="CuadroTexto 8">
            <a:extLst>
              <a:ext uri="{FF2B5EF4-FFF2-40B4-BE49-F238E27FC236}">
                <a16:creationId xmlns:a16="http://schemas.microsoft.com/office/drawing/2014/main" id="{2A925595-0B37-3431-0D2A-F35BD4BA57DC}"/>
              </a:ext>
            </a:extLst>
          </p:cNvPr>
          <p:cNvSpPr txBox="1"/>
          <p:nvPr/>
        </p:nvSpPr>
        <p:spPr>
          <a:xfrm>
            <a:off x="4745502" y="5380989"/>
            <a:ext cx="2716627" cy="400110"/>
          </a:xfrm>
          <a:prstGeom prst="rect">
            <a:avLst/>
          </a:prstGeom>
          <a:solidFill>
            <a:schemeClr val="bg2">
              <a:lumMod val="1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s-AR" sz="2000" dirty="0">
                <a:solidFill>
                  <a:srgbClr val="FFFFFF"/>
                </a:solidFill>
                <a:latin typeface="Lato" panose="020F0502020204030203"/>
              </a:rPr>
              <a:t>E</a:t>
            </a:r>
            <a:r>
              <a:rPr lang="es-AR" sz="2000" dirty="0" smtClean="0">
                <a:solidFill>
                  <a:srgbClr val="FFFFFF"/>
                </a:solidFill>
                <a:latin typeface="Lato" panose="020F0502020204030203"/>
              </a:rPr>
              <a:t>quipo </a:t>
            </a:r>
            <a:r>
              <a:rPr lang="es-AR" sz="2000" dirty="0">
                <a:solidFill>
                  <a:srgbClr val="FFFFFF"/>
                </a:solidFill>
                <a:latin typeface="Lato" panose="020F0502020204030203"/>
              </a:rPr>
              <a:t>Nº 5 </a:t>
            </a:r>
            <a:r>
              <a:rPr lang="es-AR" sz="2000" dirty="0" smtClean="0">
                <a:solidFill>
                  <a:srgbClr val="FFFFFF"/>
                </a:solidFill>
                <a:latin typeface="Lato" panose="020F0502020204030203"/>
              </a:rPr>
              <a:t>– Newsan 2</a:t>
            </a:r>
            <a:endParaRPr lang="es-AR" sz="2000" dirty="0">
              <a:solidFill>
                <a:schemeClr val="bg1"/>
              </a:solidFill>
              <a:latin typeface="Lato" panose="020F0502020204030203"/>
            </a:endParaRPr>
          </a:p>
        </p:txBody>
      </p:sp>
      <p:sp>
        <p:nvSpPr>
          <p:cNvPr id="7" name="CuadroTexto 6">
            <a:extLst>
              <a:ext uri="{FF2B5EF4-FFF2-40B4-BE49-F238E27FC236}">
                <a16:creationId xmlns:a16="http://schemas.microsoft.com/office/drawing/2014/main" id="{EBD17532-19C4-8444-9A15-A523EADAA096}"/>
              </a:ext>
            </a:extLst>
          </p:cNvPr>
          <p:cNvSpPr txBox="1"/>
          <p:nvPr/>
        </p:nvSpPr>
        <p:spPr>
          <a:xfrm>
            <a:off x="3582724" y="2003452"/>
            <a:ext cx="4629392" cy="707886"/>
          </a:xfrm>
          <a:prstGeom prst="rect">
            <a:avLst/>
          </a:prstGeom>
          <a:noFill/>
        </p:spPr>
        <p:txBody>
          <a:bodyPr wrap="square" rtlCol="0">
            <a:spAutoFit/>
          </a:bodyPr>
          <a:lstStyle/>
          <a:p>
            <a:pPr algn="just"/>
            <a:r>
              <a:rPr lang="es-ES" sz="4000" b="1" dirty="0" smtClean="0">
                <a:solidFill>
                  <a:schemeClr val="bg1"/>
                </a:solidFill>
                <a:latin typeface="Lato" panose="020F0502020204030203" pitchFamily="34" charset="77"/>
              </a:rPr>
              <a:t>Espacio de </a:t>
            </a:r>
            <a:r>
              <a:rPr lang="es-ES" sz="4000" b="1" dirty="0" smtClean="0">
                <a:solidFill>
                  <a:schemeClr val="bg1"/>
                </a:solidFill>
                <a:latin typeface="Lato" panose="020F0502020204030203" pitchFamily="34" charset="77"/>
              </a:rPr>
              <a:t>consultas</a:t>
            </a:r>
            <a:endParaRPr lang="es-AR" sz="4000" b="1" dirty="0">
              <a:solidFill>
                <a:schemeClr val="bg1"/>
              </a:solidFill>
              <a:latin typeface="Lato" panose="020F0502020204030203" pitchFamily="34" charset="77"/>
            </a:endParaRPr>
          </a:p>
        </p:txBody>
      </p:sp>
    </p:spTree>
    <p:extLst>
      <p:ext uri="{BB962C8B-B14F-4D97-AF65-F5344CB8AC3E}">
        <p14:creationId xmlns:p14="http://schemas.microsoft.com/office/powerpoint/2010/main" val="2337065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7A32E2F-A4AD-82D6-5C34-DEB66AE2C2E9}"/>
              </a:ext>
            </a:extLst>
          </p:cNvPr>
          <p:cNvSpPr txBox="1"/>
          <p:nvPr/>
        </p:nvSpPr>
        <p:spPr>
          <a:xfrm>
            <a:off x="1773359" y="981060"/>
            <a:ext cx="7618889" cy="461665"/>
          </a:xfrm>
          <a:prstGeom prst="rect">
            <a:avLst/>
          </a:prstGeom>
          <a:noFill/>
        </p:spPr>
        <p:txBody>
          <a:bodyPr wrap="square" rtlCol="0">
            <a:spAutoFit/>
          </a:bodyPr>
          <a:lstStyle/>
          <a:p>
            <a:r>
              <a:rPr lang="es-ES" sz="2400" b="1" dirty="0" smtClean="0">
                <a:solidFill>
                  <a:srgbClr val="D70007"/>
                </a:solidFill>
                <a:latin typeface="Lato" panose="020F0502020204030203" pitchFamily="34" charset="77"/>
              </a:rPr>
              <a:t>01. EQUIPO Nº 5 – Prácticas Profesionalizantes 1</a:t>
            </a:r>
            <a:endParaRPr lang="es-AR" sz="2000" b="1" dirty="0">
              <a:solidFill>
                <a:srgbClr val="D70007"/>
              </a:solidFill>
              <a:latin typeface="Lato" panose="020F0502020204030203" pitchFamily="34" charset="77"/>
            </a:endParaRPr>
          </a:p>
        </p:txBody>
      </p:sp>
      <p:pic>
        <p:nvPicPr>
          <p:cNvPr id="5" name="Imagen 4">
            <a:extLst>
              <a:ext uri="{FF2B5EF4-FFF2-40B4-BE49-F238E27FC236}">
                <a16:creationId xmlns:a16="http://schemas.microsoft.com/office/drawing/2014/main" id="{CAD72B46-176C-24D4-45B7-70EE67441F18}"/>
              </a:ext>
            </a:extLst>
          </p:cNvPr>
          <p:cNvPicPr>
            <a:picLocks noChangeAspect="1"/>
          </p:cNvPicPr>
          <p:nvPr/>
        </p:nvPicPr>
        <p:blipFill rotWithShape="1">
          <a:blip r:embed="rId2">
            <a:extLst>
              <a:ext uri="{28A0092B-C50C-407E-A947-70E740481C1C}">
                <a14:useLocalDpi xmlns:a14="http://schemas.microsoft.com/office/drawing/2010/main" val="0"/>
              </a:ext>
            </a:extLst>
          </a:blip>
          <a:srcRect l="5464" t="20291" r="4707" b="5922"/>
          <a:stretch/>
        </p:blipFill>
        <p:spPr>
          <a:xfrm>
            <a:off x="1093972" y="1500214"/>
            <a:ext cx="2379527" cy="3386999"/>
          </a:xfrm>
          <a:prstGeom prst="rect">
            <a:avLst/>
          </a:prstGeom>
        </p:spPr>
      </p:pic>
      <p:sp>
        <p:nvSpPr>
          <p:cNvPr id="16" name="Rectángulo 15">
            <a:extLst>
              <a:ext uri="{FF2B5EF4-FFF2-40B4-BE49-F238E27FC236}">
                <a16:creationId xmlns:a16="http://schemas.microsoft.com/office/drawing/2014/main" id="{50CA6154-6D38-DDF5-6DF7-1E9D12085055}"/>
              </a:ext>
            </a:extLst>
          </p:cNvPr>
          <p:cNvSpPr/>
          <p:nvPr/>
        </p:nvSpPr>
        <p:spPr>
          <a:xfrm>
            <a:off x="1092200" y="4871300"/>
            <a:ext cx="2385400" cy="936714"/>
          </a:xfrm>
          <a:prstGeom prst="rect">
            <a:avLst/>
          </a:prstGeom>
          <a:solidFill>
            <a:srgbClr val="D70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7" name="CuadroTexto 16">
            <a:extLst>
              <a:ext uri="{FF2B5EF4-FFF2-40B4-BE49-F238E27FC236}">
                <a16:creationId xmlns:a16="http://schemas.microsoft.com/office/drawing/2014/main" id="{2320F717-A978-229A-D0D2-0E04FAD3B558}"/>
              </a:ext>
            </a:extLst>
          </p:cNvPr>
          <p:cNvSpPr txBox="1"/>
          <p:nvPr/>
        </p:nvSpPr>
        <p:spPr>
          <a:xfrm>
            <a:off x="1154558" y="5021179"/>
            <a:ext cx="2252104" cy="615553"/>
          </a:xfrm>
          <a:prstGeom prst="rect">
            <a:avLst/>
          </a:prstGeom>
          <a:noFill/>
        </p:spPr>
        <p:txBody>
          <a:bodyPr wrap="square" rtlCol="0">
            <a:spAutoFit/>
          </a:bodyPr>
          <a:lstStyle/>
          <a:p>
            <a:pPr algn="ctr"/>
            <a:r>
              <a:rPr lang="es-ES" sz="1700" dirty="0" smtClean="0">
                <a:solidFill>
                  <a:schemeClr val="bg1"/>
                </a:solidFill>
                <a:latin typeface="Lato" panose="020F0502020204030203" pitchFamily="34" charset="77"/>
              </a:rPr>
              <a:t>Líder del Proyecto</a:t>
            </a:r>
          </a:p>
          <a:p>
            <a:pPr algn="ctr"/>
            <a:r>
              <a:rPr lang="es-ES" sz="1700" dirty="0" smtClean="0">
                <a:solidFill>
                  <a:schemeClr val="bg1"/>
                </a:solidFill>
                <a:latin typeface="Lato" panose="020F0502020204030203" pitchFamily="34" charset="77"/>
              </a:rPr>
              <a:t>Comunicador suplente</a:t>
            </a:r>
            <a:endParaRPr lang="es-AR" sz="1700" dirty="0">
              <a:solidFill>
                <a:schemeClr val="bg1"/>
              </a:solidFill>
              <a:latin typeface="Lato" panose="020F0502020204030203" pitchFamily="34" charset="77"/>
            </a:endParaRPr>
          </a:p>
        </p:txBody>
      </p:sp>
      <p:pic>
        <p:nvPicPr>
          <p:cNvPr id="22" name="Imagen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grpSp>
        <p:nvGrpSpPr>
          <p:cNvPr id="10" name="Grupo 9"/>
          <p:cNvGrpSpPr/>
          <p:nvPr/>
        </p:nvGrpSpPr>
        <p:grpSpPr>
          <a:xfrm>
            <a:off x="6173184" y="1515231"/>
            <a:ext cx="2387616" cy="4278715"/>
            <a:chOff x="6173184" y="1529299"/>
            <a:chExt cx="2387616" cy="4278715"/>
          </a:xfrm>
        </p:grpSpPr>
        <p:pic>
          <p:nvPicPr>
            <p:cNvPr id="7" name="Imagen 6">
              <a:extLst>
                <a:ext uri="{FF2B5EF4-FFF2-40B4-BE49-F238E27FC236}">
                  <a16:creationId xmlns:a16="http://schemas.microsoft.com/office/drawing/2014/main" id="{B4975298-1709-4CDC-885A-820A902880BD}"/>
                </a:ext>
              </a:extLst>
            </p:cNvPr>
            <p:cNvPicPr>
              <a:picLocks noChangeAspect="1"/>
            </p:cNvPicPr>
            <p:nvPr/>
          </p:nvPicPr>
          <p:blipFill rotWithShape="1">
            <a:blip r:embed="rId4">
              <a:extLst>
                <a:ext uri="{28A0092B-C50C-407E-A947-70E740481C1C}">
                  <a14:useLocalDpi xmlns:a14="http://schemas.microsoft.com/office/drawing/2010/main" val="0"/>
                </a:ext>
              </a:extLst>
            </a:blip>
            <a:srcRect t="13107"/>
            <a:stretch/>
          </p:blipFill>
          <p:spPr>
            <a:xfrm>
              <a:off x="6175400" y="1529299"/>
              <a:ext cx="2373387" cy="2929958"/>
            </a:xfrm>
            <a:prstGeom prst="rect">
              <a:avLst/>
            </a:prstGeom>
          </p:spPr>
        </p:pic>
        <p:sp>
          <p:nvSpPr>
            <p:cNvPr id="20" name="Rectángulo 19">
              <a:extLst>
                <a:ext uri="{FF2B5EF4-FFF2-40B4-BE49-F238E27FC236}">
                  <a16:creationId xmlns:a16="http://schemas.microsoft.com/office/drawing/2014/main" id="{A6425314-1500-4912-A856-643D4FF95BD8}"/>
                </a:ext>
              </a:extLst>
            </p:cNvPr>
            <p:cNvSpPr/>
            <p:nvPr/>
          </p:nvSpPr>
          <p:spPr>
            <a:xfrm>
              <a:off x="6175400" y="4871300"/>
              <a:ext cx="2385400" cy="936714"/>
            </a:xfrm>
            <a:prstGeom prst="rect">
              <a:avLst/>
            </a:prstGeom>
            <a:solidFill>
              <a:srgbClr val="D70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1" name="CuadroTexto 20">
              <a:extLst>
                <a:ext uri="{FF2B5EF4-FFF2-40B4-BE49-F238E27FC236}">
                  <a16:creationId xmlns:a16="http://schemas.microsoft.com/office/drawing/2014/main" id="{3E84F1A7-5AD3-C5AE-E58C-91BD60C65CB4}"/>
                </a:ext>
              </a:extLst>
            </p:cNvPr>
            <p:cNvSpPr txBox="1"/>
            <p:nvPr/>
          </p:nvSpPr>
          <p:spPr>
            <a:xfrm>
              <a:off x="6262985" y="5044261"/>
              <a:ext cx="2196000" cy="615553"/>
            </a:xfrm>
            <a:prstGeom prst="rect">
              <a:avLst/>
            </a:prstGeom>
            <a:noFill/>
          </p:spPr>
          <p:txBody>
            <a:bodyPr wrap="square" rtlCol="0">
              <a:spAutoFit/>
            </a:bodyPr>
            <a:lstStyle/>
            <a:p>
              <a:pPr algn="ctr"/>
              <a:r>
                <a:rPr lang="es-ES" sz="1700" dirty="0" smtClean="0">
                  <a:solidFill>
                    <a:schemeClr val="bg1"/>
                  </a:solidFill>
                  <a:latin typeface="Lato" panose="020F0502020204030203" pitchFamily="34" charset="77"/>
                </a:rPr>
                <a:t>Experto en sistemas</a:t>
              </a:r>
            </a:p>
            <a:p>
              <a:pPr algn="ctr"/>
              <a:r>
                <a:rPr lang="es-ES" sz="1700" dirty="0" smtClean="0">
                  <a:solidFill>
                    <a:schemeClr val="bg1"/>
                  </a:solidFill>
                  <a:latin typeface="Lato" panose="020F0502020204030203" pitchFamily="34" charset="77"/>
                </a:rPr>
                <a:t>Analista de Datos</a:t>
              </a:r>
              <a:endParaRPr lang="es-AR" sz="1700" dirty="0">
                <a:solidFill>
                  <a:schemeClr val="bg1"/>
                </a:solidFill>
                <a:latin typeface="Lato" panose="020F0502020204030203" pitchFamily="34" charset="77"/>
              </a:endParaRPr>
            </a:p>
          </p:txBody>
        </p:sp>
        <p:sp>
          <p:nvSpPr>
            <p:cNvPr id="3" name="Rectángulo 2"/>
            <p:cNvSpPr/>
            <p:nvPr/>
          </p:nvSpPr>
          <p:spPr>
            <a:xfrm>
              <a:off x="6173184" y="4459257"/>
              <a:ext cx="2375603" cy="412043"/>
            </a:xfrm>
            <a:prstGeom prst="rect">
              <a:avLst/>
            </a:prstGeom>
            <a:solidFill>
              <a:srgbClr val="B4B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FF0000"/>
                  </a:solidFill>
                  <a:latin typeface="Lato" panose="020F0502020204030203" pitchFamily="34" charset="77"/>
                </a:rPr>
                <a:t>CRISTIAN COUTO </a:t>
              </a:r>
            </a:p>
          </p:txBody>
        </p:sp>
      </p:grpSp>
      <p:grpSp>
        <p:nvGrpSpPr>
          <p:cNvPr id="2" name="Grupo 1"/>
          <p:cNvGrpSpPr/>
          <p:nvPr/>
        </p:nvGrpSpPr>
        <p:grpSpPr>
          <a:xfrm>
            <a:off x="8707579" y="1501164"/>
            <a:ext cx="2409765" cy="4278714"/>
            <a:chOff x="8707579" y="1529300"/>
            <a:chExt cx="2409765" cy="4278714"/>
          </a:xfrm>
        </p:grpSpPr>
        <p:pic>
          <p:nvPicPr>
            <p:cNvPr id="8" name="Imagen 7">
              <a:extLst>
                <a:ext uri="{FF2B5EF4-FFF2-40B4-BE49-F238E27FC236}">
                  <a16:creationId xmlns:a16="http://schemas.microsoft.com/office/drawing/2014/main" id="{DA10B72E-539A-8994-28F8-6B79A28EF366}"/>
                </a:ext>
              </a:extLst>
            </p:cNvPr>
            <p:cNvPicPr>
              <a:picLocks noChangeAspect="1"/>
            </p:cNvPicPr>
            <p:nvPr/>
          </p:nvPicPr>
          <p:blipFill rotWithShape="1">
            <a:blip r:embed="rId5">
              <a:extLst>
                <a:ext uri="{28A0092B-C50C-407E-A947-70E740481C1C}">
                  <a14:useLocalDpi xmlns:a14="http://schemas.microsoft.com/office/drawing/2010/main" val="0"/>
                </a:ext>
              </a:extLst>
            </a:blip>
            <a:srcRect l="14999" r="8016" b="14600"/>
            <a:stretch/>
          </p:blipFill>
          <p:spPr>
            <a:xfrm>
              <a:off x="8722991" y="1529300"/>
              <a:ext cx="2368781" cy="3357914"/>
            </a:xfrm>
            <a:prstGeom prst="rect">
              <a:avLst/>
            </a:prstGeom>
          </p:spPr>
        </p:pic>
        <p:sp>
          <p:nvSpPr>
            <p:cNvPr id="11" name="Rectángulo 10">
              <a:extLst>
                <a:ext uri="{FF2B5EF4-FFF2-40B4-BE49-F238E27FC236}">
                  <a16:creationId xmlns:a16="http://schemas.microsoft.com/office/drawing/2014/main" id="{ED16B63E-C43C-B52C-6923-22A63263D928}"/>
                </a:ext>
              </a:extLst>
            </p:cNvPr>
            <p:cNvSpPr/>
            <p:nvPr/>
          </p:nvSpPr>
          <p:spPr>
            <a:xfrm>
              <a:off x="8707579" y="4871300"/>
              <a:ext cx="2387621" cy="936714"/>
            </a:xfrm>
            <a:prstGeom prst="rect">
              <a:avLst/>
            </a:prstGeom>
            <a:solidFill>
              <a:srgbClr val="D70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5" name="CuadroTexto 14">
              <a:extLst>
                <a:ext uri="{FF2B5EF4-FFF2-40B4-BE49-F238E27FC236}">
                  <a16:creationId xmlns:a16="http://schemas.microsoft.com/office/drawing/2014/main" id="{6DF8254F-B213-BDA5-47CC-A7EB94EE4ACC}"/>
                </a:ext>
              </a:extLst>
            </p:cNvPr>
            <p:cNvSpPr txBox="1"/>
            <p:nvPr/>
          </p:nvSpPr>
          <p:spPr>
            <a:xfrm>
              <a:off x="8707579" y="5033058"/>
              <a:ext cx="2409765" cy="600164"/>
            </a:xfrm>
            <a:prstGeom prst="rect">
              <a:avLst/>
            </a:prstGeom>
            <a:noFill/>
          </p:spPr>
          <p:txBody>
            <a:bodyPr wrap="square" rtlCol="0">
              <a:spAutoFit/>
            </a:bodyPr>
            <a:lstStyle/>
            <a:p>
              <a:pPr algn="ctr"/>
              <a:r>
                <a:rPr lang="es-ES" sz="1600" dirty="0" smtClean="0">
                  <a:solidFill>
                    <a:schemeClr val="bg1"/>
                  </a:solidFill>
                  <a:latin typeface="Lato" panose="020F0502020204030203" pitchFamily="34" charset="77"/>
                </a:rPr>
                <a:t>Coordinadora de Recursos</a:t>
              </a:r>
            </a:p>
            <a:p>
              <a:pPr algn="ctr"/>
              <a:r>
                <a:rPr lang="es-ES" sz="1700" dirty="0" smtClean="0">
                  <a:solidFill>
                    <a:schemeClr val="bg1"/>
                  </a:solidFill>
                  <a:latin typeface="Lato" panose="020F0502020204030203" pitchFamily="34" charset="77"/>
                </a:rPr>
                <a:t>Diseñadora Grafica</a:t>
              </a:r>
              <a:endParaRPr lang="es-AR" sz="1700" dirty="0">
                <a:solidFill>
                  <a:schemeClr val="bg1"/>
                </a:solidFill>
                <a:latin typeface="Lato" panose="020F0502020204030203" pitchFamily="34" charset="77"/>
              </a:endParaRPr>
            </a:p>
          </p:txBody>
        </p:sp>
        <p:sp>
          <p:nvSpPr>
            <p:cNvPr id="23" name="Rectángulo 22"/>
            <p:cNvSpPr/>
            <p:nvPr/>
          </p:nvSpPr>
          <p:spPr>
            <a:xfrm>
              <a:off x="8710959" y="4464760"/>
              <a:ext cx="2380814" cy="412043"/>
            </a:xfrm>
            <a:prstGeom prst="rect">
              <a:avLst/>
            </a:prstGeom>
            <a:solidFill>
              <a:srgbClr val="B4B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FF0000"/>
                  </a:solidFill>
                  <a:latin typeface="Lato" panose="020F0502020204030203" pitchFamily="34" charset="77"/>
                </a:rPr>
                <a:t>BELEN PADRON</a:t>
              </a:r>
            </a:p>
          </p:txBody>
        </p:sp>
      </p:grpSp>
      <p:grpSp>
        <p:nvGrpSpPr>
          <p:cNvPr id="12" name="Grupo 11"/>
          <p:cNvGrpSpPr/>
          <p:nvPr/>
        </p:nvGrpSpPr>
        <p:grpSpPr>
          <a:xfrm>
            <a:off x="3628066" y="1493965"/>
            <a:ext cx="2411573" cy="4278715"/>
            <a:chOff x="3628066" y="1529299"/>
            <a:chExt cx="2411573" cy="4278715"/>
          </a:xfrm>
        </p:grpSpPr>
        <p:pic>
          <p:nvPicPr>
            <p:cNvPr id="6" name="Imagen 5">
              <a:extLst>
                <a:ext uri="{FF2B5EF4-FFF2-40B4-BE49-F238E27FC236}">
                  <a16:creationId xmlns:a16="http://schemas.microsoft.com/office/drawing/2014/main" id="{4C0E7951-FC26-3CD9-7008-BFECFFEC22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8066" y="1529299"/>
              <a:ext cx="2370913" cy="3357915"/>
            </a:xfrm>
            <a:prstGeom prst="rect">
              <a:avLst/>
            </a:prstGeom>
          </p:spPr>
        </p:pic>
        <p:sp>
          <p:nvSpPr>
            <p:cNvPr id="18" name="Rectángulo 17">
              <a:extLst>
                <a:ext uri="{FF2B5EF4-FFF2-40B4-BE49-F238E27FC236}">
                  <a16:creationId xmlns:a16="http://schemas.microsoft.com/office/drawing/2014/main" id="{6B459D4C-9645-9EE2-75A7-3564DA117F8F}"/>
                </a:ext>
              </a:extLst>
            </p:cNvPr>
            <p:cNvSpPr/>
            <p:nvPr/>
          </p:nvSpPr>
          <p:spPr>
            <a:xfrm>
              <a:off x="3633800" y="4871300"/>
              <a:ext cx="2385400" cy="936714"/>
            </a:xfrm>
            <a:prstGeom prst="rect">
              <a:avLst/>
            </a:prstGeom>
            <a:solidFill>
              <a:srgbClr val="D70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9" name="CuadroTexto 18">
              <a:extLst>
                <a:ext uri="{FF2B5EF4-FFF2-40B4-BE49-F238E27FC236}">
                  <a16:creationId xmlns:a16="http://schemas.microsoft.com/office/drawing/2014/main" id="{837B426C-7A1E-72C3-0552-A7658B498FF4}"/>
                </a:ext>
              </a:extLst>
            </p:cNvPr>
            <p:cNvSpPr txBox="1"/>
            <p:nvPr/>
          </p:nvSpPr>
          <p:spPr>
            <a:xfrm>
              <a:off x="3633800" y="5019730"/>
              <a:ext cx="2405839" cy="569387"/>
            </a:xfrm>
            <a:prstGeom prst="rect">
              <a:avLst/>
            </a:prstGeom>
            <a:noFill/>
          </p:spPr>
          <p:txBody>
            <a:bodyPr wrap="square" rtlCol="0">
              <a:spAutoFit/>
            </a:bodyPr>
            <a:lstStyle/>
            <a:p>
              <a:pPr algn="ctr"/>
              <a:r>
                <a:rPr lang="es-ES" sz="1700" dirty="0" smtClean="0">
                  <a:solidFill>
                    <a:schemeClr val="bg1"/>
                  </a:solidFill>
                  <a:latin typeface="Lato" panose="020F0502020204030203" pitchFamily="34" charset="77"/>
                </a:rPr>
                <a:t>Comunicadora </a:t>
              </a:r>
            </a:p>
            <a:p>
              <a:r>
                <a:rPr lang="es-ES" sz="1400" dirty="0" smtClean="0">
                  <a:solidFill>
                    <a:schemeClr val="bg1"/>
                  </a:solidFill>
                  <a:latin typeface="Lato" panose="020F0502020204030203" pitchFamily="34" charset="77"/>
                </a:rPr>
                <a:t>Diseñadora de Visualizaciones</a:t>
              </a:r>
              <a:endParaRPr lang="es-AR" sz="1400" dirty="0">
                <a:solidFill>
                  <a:schemeClr val="bg1"/>
                </a:solidFill>
                <a:latin typeface="Lato" panose="020F0502020204030203" pitchFamily="34" charset="77"/>
              </a:endParaRPr>
            </a:p>
          </p:txBody>
        </p:sp>
        <p:sp>
          <p:nvSpPr>
            <p:cNvPr id="24" name="Rectángulo 23"/>
            <p:cNvSpPr/>
            <p:nvPr/>
          </p:nvSpPr>
          <p:spPr>
            <a:xfrm>
              <a:off x="3635672" y="4459256"/>
              <a:ext cx="2375603" cy="412043"/>
            </a:xfrm>
            <a:prstGeom prst="rect">
              <a:avLst/>
            </a:prstGeom>
            <a:solidFill>
              <a:srgbClr val="B4B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FF0000"/>
                  </a:solidFill>
                  <a:latin typeface="Lato" panose="020F0502020204030203" pitchFamily="34" charset="77"/>
                </a:rPr>
                <a:t>BARBARA RIGONI</a:t>
              </a:r>
            </a:p>
          </p:txBody>
        </p:sp>
      </p:grpSp>
      <p:sp>
        <p:nvSpPr>
          <p:cNvPr id="25" name="Rectángulo 24"/>
          <p:cNvSpPr/>
          <p:nvPr/>
        </p:nvSpPr>
        <p:spPr>
          <a:xfrm>
            <a:off x="1092200" y="4464538"/>
            <a:ext cx="2387459" cy="412043"/>
          </a:xfrm>
          <a:prstGeom prst="rect">
            <a:avLst/>
          </a:prstGeom>
          <a:solidFill>
            <a:srgbClr val="B4B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rgbClr val="FF0000"/>
                </a:solidFill>
                <a:latin typeface="Lato" panose="020F0502020204030203" pitchFamily="34" charset="77"/>
              </a:rPr>
              <a:t>RAMIRO PINEDO </a:t>
            </a:r>
          </a:p>
        </p:txBody>
      </p:sp>
      <p:sp>
        <p:nvSpPr>
          <p:cNvPr id="27" name="CuadroTexto 26">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pic>
        <p:nvPicPr>
          <p:cNvPr id="29" name="Imagen 28"/>
          <p:cNvPicPr>
            <a:picLocks noChangeAspect="1"/>
          </p:cNvPicPr>
          <p:nvPr/>
        </p:nvPicPr>
        <p:blipFill rotWithShape="1">
          <a:blip r:embed="rId7"/>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23651862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7A32E2F-A4AD-82D6-5C34-DEB66AE2C2E9}"/>
              </a:ext>
            </a:extLst>
          </p:cNvPr>
          <p:cNvSpPr txBox="1"/>
          <p:nvPr/>
        </p:nvSpPr>
        <p:spPr>
          <a:xfrm>
            <a:off x="1058620" y="1764455"/>
            <a:ext cx="3819480" cy="523220"/>
          </a:xfrm>
          <a:prstGeom prst="rect">
            <a:avLst/>
          </a:prstGeom>
          <a:noFill/>
        </p:spPr>
        <p:txBody>
          <a:bodyPr wrap="square" rtlCol="0">
            <a:spAutoFit/>
          </a:bodyPr>
          <a:lstStyle/>
          <a:p>
            <a:r>
              <a:rPr lang="es-AR" sz="2800" b="1" dirty="0" smtClean="0">
                <a:solidFill>
                  <a:srgbClr val="D70007"/>
                </a:solidFill>
                <a:latin typeface="Lato" panose="020F0502020204030203" pitchFamily="34" charset="77"/>
              </a:rPr>
              <a:t>02. Introducción</a:t>
            </a:r>
            <a:endParaRPr lang="es-AR" sz="2800" b="1" dirty="0">
              <a:solidFill>
                <a:srgbClr val="D70007"/>
              </a:solidFill>
              <a:latin typeface="Lato" panose="020F0502020204030203" pitchFamily="34" charset="77"/>
            </a:endParaRPr>
          </a:p>
        </p:txBody>
      </p:sp>
      <p:sp>
        <p:nvSpPr>
          <p:cNvPr id="3" name="CuadroTexto 2">
            <a:extLst>
              <a:ext uri="{FF2B5EF4-FFF2-40B4-BE49-F238E27FC236}">
                <a16:creationId xmlns:a16="http://schemas.microsoft.com/office/drawing/2014/main" id="{0F9D7329-1BEB-8EF4-AB91-310367D63F84}"/>
              </a:ext>
            </a:extLst>
          </p:cNvPr>
          <p:cNvSpPr txBox="1"/>
          <p:nvPr/>
        </p:nvSpPr>
        <p:spPr>
          <a:xfrm>
            <a:off x="1058619" y="2676075"/>
            <a:ext cx="9604691" cy="2246769"/>
          </a:xfrm>
          <a:prstGeom prst="rect">
            <a:avLst/>
          </a:prstGeom>
          <a:noFill/>
        </p:spPr>
        <p:txBody>
          <a:bodyPr wrap="square">
            <a:spAutoFit/>
          </a:bodyPr>
          <a:lstStyle/>
          <a:p>
            <a:pPr algn="just"/>
            <a:r>
              <a:rPr lang="es-ES" sz="2800" b="1" dirty="0" smtClean="0">
                <a:latin typeface="Lato Light" panose="020F0302020204030203" pitchFamily="34" charset="77"/>
              </a:rPr>
              <a:t>En </a:t>
            </a:r>
            <a:r>
              <a:rPr lang="es-ES" sz="2800" b="1" dirty="0">
                <a:latin typeface="Lato Light" panose="020F0302020204030203" pitchFamily="34" charset="77"/>
              </a:rPr>
              <a:t>este PPT estaremos plasmando el trabajo del </a:t>
            </a:r>
            <a:r>
              <a:rPr lang="es-ES" sz="2800" b="1" dirty="0" smtClean="0">
                <a:latin typeface="Lato Light" panose="020F0302020204030203" pitchFamily="34" charset="77"/>
              </a:rPr>
              <a:t>equipo Newsan 2. </a:t>
            </a:r>
            <a:r>
              <a:rPr lang="es-ES" sz="2800" b="1" dirty="0">
                <a:latin typeface="Lato Light" panose="020F0302020204030203" pitchFamily="34" charset="77"/>
              </a:rPr>
              <a:t>Desde el inicio del proyecto, los </a:t>
            </a:r>
            <a:r>
              <a:rPr lang="es-ES" sz="2800" b="1" dirty="0" smtClean="0">
                <a:latin typeface="Lato Light" panose="020F0302020204030203" pitchFamily="34" charset="77"/>
              </a:rPr>
              <a:t>desafíos </a:t>
            </a:r>
            <a:r>
              <a:rPr lang="es-ES" sz="2800" b="1" dirty="0">
                <a:latin typeface="Lato Light" panose="020F0302020204030203" pitchFamily="34" charset="77"/>
              </a:rPr>
              <a:t>atravesados y las conclusiones arrojadas tras los análisis, transformaciones y visualizaciones de los datos </a:t>
            </a:r>
            <a:r>
              <a:rPr lang="es-ES" sz="2800" b="1" dirty="0" smtClean="0">
                <a:latin typeface="Lato Light" panose="020F0302020204030203" pitchFamily="34" charset="77"/>
              </a:rPr>
              <a:t>proporcionados en su origen </a:t>
            </a:r>
            <a:r>
              <a:rPr lang="es-ES" sz="2800" b="1" dirty="0">
                <a:latin typeface="Lato Light" panose="020F0302020204030203" pitchFamily="34" charset="77"/>
              </a:rPr>
              <a:t>por la empresa </a:t>
            </a:r>
            <a:r>
              <a:rPr lang="es-ES" sz="2800" b="1" dirty="0" smtClean="0">
                <a:latin typeface="Lato Light" panose="020F0302020204030203" pitchFamily="34" charset="77"/>
              </a:rPr>
              <a:t>NEWSAN.</a:t>
            </a:r>
            <a:endParaRPr lang="es-AR" sz="2800" b="1" dirty="0">
              <a:latin typeface="Lato Light" panose="020F0302020204030203" pitchFamily="34" charset="77"/>
            </a:endParaRPr>
          </a:p>
        </p:txBody>
      </p:sp>
      <p:pic>
        <p:nvPicPr>
          <p:cNvPr id="7" name="Imagen 6"/>
          <p:cNvPicPr>
            <a:picLocks noChangeAspect="1"/>
          </p:cNvPicPr>
          <p:nvPr/>
        </p:nvPicPr>
        <p:blipFill>
          <a:blip r:embed="rId2"/>
          <a:stretch>
            <a:fillRect/>
          </a:stretch>
        </p:blipFill>
        <p:spPr>
          <a:xfrm>
            <a:off x="10812540" y="70336"/>
            <a:ext cx="1004322" cy="436101"/>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10" name="Marcador de número de diapositiva 1"/>
          <p:cNvSpPr txBox="1">
            <a:spLocks/>
          </p:cNvSpPr>
          <p:nvPr/>
        </p:nvSpPr>
        <p:spPr>
          <a:xfrm>
            <a:off x="9144001" y="6394399"/>
            <a:ext cx="2743200" cy="365125"/>
          </a:xfrm>
          <a:prstGeom prst="rect">
            <a:avLst/>
          </a:prstGeom>
        </p:spPr>
        <p:txBody>
          <a:bodyPr vert="horz" lIns="121920" tIns="60960" rIns="121920" bIns="60960" rtlCol="0" anchor="ct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sz="1200" dirty="0">
                <a:latin typeface="Assistant Medium" pitchFamily="2" charset="-79"/>
                <a:cs typeface="Assistant Medium" pitchFamily="2" charset="-79"/>
              </a:rPr>
              <a:t>4</a:t>
            </a:r>
            <a:endParaRPr lang="es-AR" sz="1200" dirty="0">
              <a:latin typeface="Assistant Medium" pitchFamily="2" charset="-79"/>
              <a:cs typeface="Assistant Medium" pitchFamily="2" charset="-79"/>
            </a:endParaRPr>
          </a:p>
        </p:txBody>
      </p:sp>
      <p:sp>
        <p:nvSpPr>
          <p:cNvPr id="11" name="CuadroTexto 10">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12" name="Rectángulo redondeado 11"/>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Tree>
    <p:extLst>
      <p:ext uri="{BB962C8B-B14F-4D97-AF65-F5344CB8AC3E}">
        <p14:creationId xmlns:p14="http://schemas.microsoft.com/office/powerpoint/2010/main" val="139787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5302" y="717452"/>
            <a:ext cx="5778848" cy="545826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CuadroTexto 1">
            <a:extLst>
              <a:ext uri="{FF2B5EF4-FFF2-40B4-BE49-F238E27FC236}">
                <a16:creationId xmlns:a16="http://schemas.microsoft.com/office/drawing/2014/main" id="{C1C2386B-26E1-D47A-9640-1D7309C2919D}"/>
              </a:ext>
            </a:extLst>
          </p:cNvPr>
          <p:cNvSpPr txBox="1"/>
          <p:nvPr/>
        </p:nvSpPr>
        <p:spPr>
          <a:xfrm>
            <a:off x="818241" y="1324317"/>
            <a:ext cx="2608580" cy="461665"/>
          </a:xfrm>
          <a:prstGeom prst="rect">
            <a:avLst/>
          </a:prstGeom>
          <a:noFill/>
        </p:spPr>
        <p:txBody>
          <a:bodyPr wrap="square" rtlCol="0">
            <a:spAutoFit/>
          </a:bodyPr>
          <a:lstStyle/>
          <a:p>
            <a:r>
              <a:rPr lang="es-AR" sz="2400" b="1" dirty="0" smtClean="0">
                <a:solidFill>
                  <a:schemeClr val="bg1"/>
                </a:solidFill>
                <a:latin typeface="Lato" panose="020F0502020204030203" pitchFamily="34" charset="77"/>
              </a:rPr>
              <a:t>05. SPRINT 1</a:t>
            </a:r>
            <a:endParaRPr lang="es-AR" sz="2400" b="1" dirty="0">
              <a:solidFill>
                <a:schemeClr val="bg1"/>
              </a:solidFill>
              <a:latin typeface="Lato" panose="020F0502020204030203" pitchFamily="34" charset="77"/>
            </a:endParaRPr>
          </a:p>
        </p:txBody>
      </p:sp>
      <p:sp>
        <p:nvSpPr>
          <p:cNvPr id="5" name="Rectángulo 4"/>
          <p:cNvSpPr/>
          <p:nvPr/>
        </p:nvSpPr>
        <p:spPr>
          <a:xfrm>
            <a:off x="464234" y="1676693"/>
            <a:ext cx="5589563" cy="3662541"/>
          </a:xfrm>
          <a:prstGeom prst="rect">
            <a:avLst/>
          </a:prstGeom>
        </p:spPr>
        <p:txBody>
          <a:bodyPr wrap="square">
            <a:spAutoFit/>
          </a:bodyPr>
          <a:lstStyle/>
          <a:p>
            <a:endParaRPr lang="es-AR" dirty="0">
              <a:solidFill>
                <a:schemeClr val="bg1"/>
              </a:solidFill>
            </a:endParaRPr>
          </a:p>
          <a:p>
            <a:pPr lvl="1">
              <a:lnSpc>
                <a:spcPct val="107000"/>
              </a:lnSpc>
              <a:spcAft>
                <a:spcPts val="0"/>
              </a:spcAft>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Conformación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de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equipos</a:t>
            </a:r>
            <a:r>
              <a:rPr lang="es-AR" sz="2000" dirty="0" smtClean="0">
                <a:solidFill>
                  <a:schemeClr val="bg1"/>
                </a:solidFill>
                <a:latin typeface="Lato" panose="020F0502020204030203"/>
                <a:ea typeface="Times New Roman" panose="02020603050405020304" pitchFamily="18" charset="0"/>
                <a:cs typeface="Times New Roman" panose="02020603050405020304" pitchFamily="18" charset="0"/>
              </a:rPr>
              <a:t>.</a:t>
            </a:r>
            <a:endParaRPr lang="es-AR" sz="2000" dirty="0">
              <a:solidFill>
                <a:schemeClr val="bg1"/>
              </a:solidFill>
              <a:latin typeface="Lato" panose="020F0502020204030203"/>
              <a:ea typeface="Calibri" panose="020F0502020204030204" pitchFamily="34" charset="0"/>
              <a:cs typeface="Times New Roman" panose="02020603050405020304" pitchFamily="18" charset="0"/>
            </a:endParaRPr>
          </a:p>
          <a:p>
            <a:pPr lvl="1">
              <a:lnSpc>
                <a:spcPct val="107000"/>
              </a:lnSpc>
              <a:spcAft>
                <a:spcPts val="0"/>
              </a:spcAft>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Creación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de grupos de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WhatsApp.</a:t>
            </a:r>
          </a:p>
          <a:p>
            <a:pPr lvl="1">
              <a:lnSpc>
                <a:spcPct val="107000"/>
              </a:lnSpc>
              <a:spcAft>
                <a:spcPts val="0"/>
              </a:spcAft>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Creación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de espacios en Google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Drive.</a:t>
            </a:r>
          </a:p>
          <a:p>
            <a:pPr lvl="1">
              <a:lnSpc>
                <a:spcPct val="107000"/>
              </a:lnSpc>
              <a:spcAft>
                <a:spcPts val="0"/>
              </a:spcAft>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Reuniones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por Google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Meet</a:t>
            </a:r>
            <a:r>
              <a:rPr lang="es-AR" sz="2000" dirty="0">
                <a:solidFill>
                  <a:schemeClr val="bg1"/>
                </a:solidFill>
                <a:latin typeface="Lato" panose="020F0502020204030203"/>
                <a:ea typeface="Times New Roman" panose="02020603050405020304" pitchFamily="18" charset="0"/>
                <a:cs typeface="Times New Roman" panose="02020603050405020304" pitchFamily="18" charset="0"/>
              </a:rPr>
              <a:t>.</a:t>
            </a:r>
            <a:endParaRPr lang="es-AR" sz="2000" dirty="0" smtClean="0">
              <a:solidFill>
                <a:schemeClr val="bg1"/>
              </a:solidFill>
              <a:latin typeface="Lato" panose="020F0502020204030203"/>
              <a:ea typeface="Times New Roman" panose="02020603050405020304" pitchFamily="18" charset="0"/>
              <a:cs typeface="Times New Roman" panose="02020603050405020304" pitchFamily="18" charset="0"/>
            </a:endParaRPr>
          </a:p>
          <a:p>
            <a:pPr lvl="1">
              <a:lnSpc>
                <a:spcPct val="107000"/>
              </a:lnSpc>
              <a:tabLst>
                <a:tab pos="914400" algn="l"/>
              </a:tabLst>
            </a:pP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Gestión de Herramientas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a utilizar</a:t>
            </a:r>
            <a:r>
              <a:rPr lang="es-AR" sz="2000" dirty="0">
                <a:solidFill>
                  <a:schemeClr val="bg1"/>
                </a:solidFill>
                <a:latin typeface="Lato" panose="020F0502020204030203"/>
                <a:ea typeface="Times New Roman" panose="02020603050405020304" pitchFamily="18" charset="0"/>
                <a:cs typeface="Times New Roman" panose="02020603050405020304" pitchFamily="18" charset="0"/>
              </a:rPr>
              <a:t>.</a:t>
            </a:r>
          </a:p>
          <a:p>
            <a:pPr lvl="1">
              <a:lnSpc>
                <a:spcPct val="107000"/>
              </a:lnSpc>
              <a:spcAft>
                <a:spcPts val="0"/>
              </a:spcAft>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Creación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de repositorios en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GitHub</a:t>
            </a:r>
          </a:p>
          <a:p>
            <a:pPr lvl="1">
              <a:lnSpc>
                <a:spcPct val="107000"/>
              </a:lnSpc>
              <a:spcAft>
                <a:spcPts val="0"/>
              </a:spcAft>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Armado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del diagrama de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Gantt</a:t>
            </a:r>
            <a:r>
              <a:rPr lang="es-AR" sz="2000" dirty="0">
                <a:solidFill>
                  <a:schemeClr val="bg1"/>
                </a:solidFill>
                <a:latin typeface="Lato" panose="020F0502020204030203"/>
                <a:ea typeface="Times New Roman" panose="02020603050405020304" pitchFamily="18" charset="0"/>
                <a:cs typeface="Times New Roman" panose="02020603050405020304" pitchFamily="18" charset="0"/>
              </a:rPr>
              <a:t>.</a:t>
            </a:r>
            <a:r>
              <a:rPr lang="es-AR" sz="2000" dirty="0" smtClean="0">
                <a:solidFill>
                  <a:schemeClr val="bg1"/>
                </a:solidFill>
                <a:latin typeface="Lato" panose="020F0502020204030203"/>
                <a:ea typeface="Times New Roman" panose="02020603050405020304" pitchFamily="18" charset="0"/>
                <a:cs typeface="Times New Roman" panose="02020603050405020304" pitchFamily="18" charset="0"/>
              </a:rPr>
              <a:t>.</a:t>
            </a:r>
            <a:endParaRPr lang="es-AR" sz="2000" dirty="0">
              <a:solidFill>
                <a:schemeClr val="bg1"/>
              </a:solidFill>
              <a:latin typeface="Lato" panose="020F0502020204030203"/>
              <a:ea typeface="Calibri" panose="020F0502020204030204" pitchFamily="34" charset="0"/>
              <a:cs typeface="Times New Roman" panose="02020603050405020304" pitchFamily="18" charset="0"/>
            </a:endParaRPr>
          </a:p>
          <a:p>
            <a:pPr lvl="1">
              <a:lnSpc>
                <a:spcPct val="107000"/>
              </a:lnSpc>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Diccionario de datos</a:t>
            </a:r>
            <a:r>
              <a:rPr lang="es-AR" sz="2000" dirty="0" smtClean="0">
                <a:solidFill>
                  <a:schemeClr val="bg1"/>
                </a:solidFill>
                <a:latin typeface="Lato" panose="020F0502020204030203"/>
                <a:ea typeface="Times New Roman" panose="02020603050405020304" pitchFamily="18" charset="0"/>
                <a:cs typeface="Times New Roman" panose="02020603050405020304" pitchFamily="18" charset="0"/>
              </a:rPr>
              <a:t>.</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 </a:t>
            </a:r>
            <a:endPar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endParaRPr>
          </a:p>
          <a:p>
            <a:pPr lvl="1">
              <a:lnSpc>
                <a:spcPct val="107000"/>
              </a:lnSpc>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Documentación de presentación</a:t>
            </a:r>
            <a:r>
              <a:rPr lang="es-AR" sz="2000" dirty="0" smtClean="0">
                <a:solidFill>
                  <a:schemeClr val="bg1"/>
                </a:solidFill>
                <a:latin typeface="Lato" panose="020F0502020204030203"/>
                <a:ea typeface="Times New Roman" panose="02020603050405020304" pitchFamily="18" charset="0"/>
                <a:cs typeface="Times New Roman" panose="02020603050405020304" pitchFamily="18" charset="0"/>
              </a:rPr>
              <a:t>.</a:t>
            </a:r>
          </a:p>
          <a:p>
            <a:pPr lvl="1">
              <a:lnSpc>
                <a:spcPct val="107000"/>
              </a:lnSpc>
              <a:spcAft>
                <a:spcPts val="0"/>
              </a:spcAft>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Análisis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exploratorio de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datos</a:t>
            </a:r>
            <a:r>
              <a:rPr lang="es-AR" sz="2000" dirty="0">
                <a:solidFill>
                  <a:schemeClr val="bg1"/>
                </a:solidFill>
                <a:latin typeface="Lato" panose="020F0502020204030203"/>
                <a:ea typeface="Times New Roman" panose="02020603050405020304" pitchFamily="18" charset="0"/>
                <a:cs typeface="Times New Roman" panose="02020603050405020304" pitchFamily="18" charset="0"/>
              </a:rPr>
              <a:t>.</a:t>
            </a:r>
            <a:endParaRPr lang="es-AR" sz="2000" dirty="0">
              <a:solidFill>
                <a:schemeClr val="bg1"/>
              </a:solidFill>
              <a:effectLst/>
              <a:latin typeface="Lato" panose="020F0502020204030203"/>
              <a:ea typeface="Calibri" panose="020F0502020204030204" pitchFamily="34" charset="0"/>
              <a:cs typeface="Times New Roman" panose="02020603050405020304" pitchFamily="18" charset="0"/>
            </a:endParaRPr>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sp>
        <p:nvSpPr>
          <p:cNvPr id="14" name="CuadroTexto 13">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pic>
        <p:nvPicPr>
          <p:cNvPr id="10" name="Imagen 9"/>
          <p:cNvPicPr>
            <a:picLocks noChangeAspect="1"/>
          </p:cNvPicPr>
          <p:nvPr/>
        </p:nvPicPr>
        <p:blipFill rotWithShape="1">
          <a:blip r:embed="rId4"/>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3869254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3"/>
          <a:srcRect r="13373"/>
          <a:stretch/>
        </p:blipFill>
        <p:spPr>
          <a:xfrm>
            <a:off x="0" y="59394"/>
            <a:ext cx="10269415" cy="6639754"/>
          </a:xfrm>
          <a:prstGeom prst="rect">
            <a:avLst/>
          </a:prstGeom>
        </p:spPr>
      </p:pic>
      <p:sp>
        <p:nvSpPr>
          <p:cNvPr id="4" name="CuadroTexto 3"/>
          <p:cNvSpPr txBox="1"/>
          <p:nvPr/>
        </p:nvSpPr>
        <p:spPr>
          <a:xfrm>
            <a:off x="1932258" y="239150"/>
            <a:ext cx="6691238" cy="646331"/>
          </a:xfrm>
          <a:prstGeom prst="rect">
            <a:avLst/>
          </a:prstGeom>
          <a:noFill/>
        </p:spPr>
        <p:txBody>
          <a:bodyPr wrap="square" rtlCol="0">
            <a:spAutoFit/>
          </a:bodyPr>
          <a:lstStyle/>
          <a:p>
            <a:pPr algn="ctr"/>
            <a:r>
              <a:rPr lang="es-ES" sz="3600" b="1" u="sng" dirty="0" smtClean="0">
                <a:solidFill>
                  <a:srgbClr val="FF0000"/>
                </a:solidFill>
                <a:latin typeface="Lato Light" panose="020F0302020204030203"/>
              </a:rPr>
              <a:t>Tablero TRELLO</a:t>
            </a:r>
            <a:endParaRPr lang="es-AR" sz="3600" b="1" u="sng" dirty="0">
              <a:solidFill>
                <a:srgbClr val="FF0000"/>
              </a:solidFill>
              <a:latin typeface="Lato Light" panose="020F0302020204030203"/>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9267" y="270869"/>
            <a:ext cx="582892" cy="582892"/>
          </a:xfrm>
          <a:prstGeom prst="rect">
            <a:avLst/>
          </a:prstGeom>
        </p:spPr>
      </p:pic>
      <p:sp>
        <p:nvSpPr>
          <p:cNvPr id="7" name="CuadroTexto 6">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pic>
        <p:nvPicPr>
          <p:cNvPr id="3" name="Imagen 2"/>
          <p:cNvPicPr>
            <a:picLocks noChangeAspect="1"/>
          </p:cNvPicPr>
          <p:nvPr/>
        </p:nvPicPr>
        <p:blipFill rotWithShape="1">
          <a:blip r:embed="rId6">
            <a:extLst>
              <a:ext uri="{28A0092B-C50C-407E-A947-70E740481C1C}">
                <a14:useLocalDpi xmlns:a14="http://schemas.microsoft.com/office/drawing/2010/main" val="0"/>
              </a:ext>
            </a:extLst>
          </a:blip>
          <a:srcRect b="12482"/>
          <a:stretch/>
        </p:blipFill>
        <p:spPr>
          <a:xfrm>
            <a:off x="2074461" y="1004379"/>
            <a:ext cx="9506932" cy="5462172"/>
          </a:xfrm>
          <a:prstGeom prst="rect">
            <a:avLst/>
          </a:prstGeom>
        </p:spPr>
      </p:pic>
      <p:sp>
        <p:nvSpPr>
          <p:cNvPr id="8" name="Rectángulo redondeado 7"/>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Tree>
    <p:extLst>
      <p:ext uri="{BB962C8B-B14F-4D97-AF65-F5344CB8AC3E}">
        <p14:creationId xmlns:p14="http://schemas.microsoft.com/office/powerpoint/2010/main" val="28276399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4"/>
          <a:stretch>
            <a:fillRect/>
          </a:stretch>
        </p:blipFill>
        <p:spPr>
          <a:xfrm>
            <a:off x="10846191" y="96254"/>
            <a:ext cx="942535" cy="438749"/>
          </a:xfrm>
          <a:prstGeom prst="rect">
            <a:avLst/>
          </a:prstGeom>
        </p:spPr>
      </p:pic>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13" name="CuadroTexto 12">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25" name="Marcador de número de diapositiva 1"/>
          <p:cNvSpPr txBox="1">
            <a:spLocks/>
          </p:cNvSpPr>
          <p:nvPr/>
        </p:nvSpPr>
        <p:spPr>
          <a:xfrm>
            <a:off x="9225123" y="6486333"/>
            <a:ext cx="2743200" cy="365125"/>
          </a:xfrm>
          <a:prstGeom prst="rect">
            <a:avLst/>
          </a:prstGeom>
        </p:spPr>
        <p:txBody>
          <a:bodyPr vert="horz" lIns="121920" tIns="60960" rIns="121920" bIns="60960" rtlCol="0" anchor="ct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AR" sz="1200" dirty="0" smtClean="0">
                <a:solidFill>
                  <a:srgbClr val="FF0000"/>
                </a:solidFill>
                <a:latin typeface="Assistant Medium" pitchFamily="2" charset="-79"/>
                <a:cs typeface="Assistant Medium" pitchFamily="2" charset="-79"/>
              </a:rPr>
              <a:t>11</a:t>
            </a:r>
            <a:endParaRPr lang="es-AR" sz="1200" dirty="0">
              <a:solidFill>
                <a:srgbClr val="FF0000"/>
              </a:solidFill>
              <a:latin typeface="Assistant Medium" pitchFamily="2" charset="-79"/>
              <a:cs typeface="Assistant Medium" pitchFamily="2" charset="-79"/>
            </a:endParaRPr>
          </a:p>
        </p:txBody>
      </p:sp>
      <p:pic>
        <p:nvPicPr>
          <p:cNvPr id="26" name="Imagen 25"/>
          <p:cNvPicPr>
            <a:picLocks noChangeAspect="1"/>
          </p:cNvPicPr>
          <p:nvPr/>
        </p:nvPicPr>
        <p:blipFill rotWithShape="1">
          <a:blip r:embed="rId6"/>
          <a:srcRect t="1322"/>
          <a:stretch/>
        </p:blipFill>
        <p:spPr>
          <a:xfrm>
            <a:off x="298386" y="3915016"/>
            <a:ext cx="11615702" cy="2389152"/>
          </a:xfrm>
          <a:prstGeom prst="rect">
            <a:avLst/>
          </a:prstGeom>
        </p:spPr>
      </p:pic>
      <p:pic>
        <p:nvPicPr>
          <p:cNvPr id="27" name="Imagen 26"/>
          <p:cNvPicPr>
            <a:picLocks noChangeAspect="1"/>
          </p:cNvPicPr>
          <p:nvPr/>
        </p:nvPicPr>
        <p:blipFill rotWithShape="1">
          <a:blip r:embed="rId7">
            <a:extLst>
              <a:ext uri="{28A0092B-C50C-407E-A947-70E740481C1C}">
                <a14:useLocalDpi xmlns:a14="http://schemas.microsoft.com/office/drawing/2010/main" val="0"/>
              </a:ext>
            </a:extLst>
          </a:blip>
          <a:srcRect t="8882"/>
          <a:stretch/>
        </p:blipFill>
        <p:spPr>
          <a:xfrm>
            <a:off x="310419" y="943520"/>
            <a:ext cx="11615701" cy="2970564"/>
          </a:xfrm>
          <a:prstGeom prst="rect">
            <a:avLst/>
          </a:prstGeom>
        </p:spPr>
      </p:pic>
      <p:pic>
        <p:nvPicPr>
          <p:cNvPr id="28" name="Imagen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34175" y="431286"/>
            <a:ext cx="439317" cy="476607"/>
          </a:xfrm>
          <a:prstGeom prst="rect">
            <a:avLst/>
          </a:prstGeom>
        </p:spPr>
      </p:pic>
      <p:sp>
        <p:nvSpPr>
          <p:cNvPr id="29" name="CuadroTexto 28"/>
          <p:cNvSpPr txBox="1"/>
          <p:nvPr/>
        </p:nvSpPr>
        <p:spPr>
          <a:xfrm>
            <a:off x="3550039" y="346425"/>
            <a:ext cx="4384136" cy="646331"/>
          </a:xfrm>
          <a:prstGeom prst="rect">
            <a:avLst/>
          </a:prstGeom>
          <a:noFill/>
        </p:spPr>
        <p:txBody>
          <a:bodyPr wrap="square" rtlCol="0">
            <a:spAutoFit/>
          </a:bodyPr>
          <a:lstStyle/>
          <a:p>
            <a:pPr algn="ctr"/>
            <a:r>
              <a:rPr lang="es-ES" sz="3600" b="1" u="sng" dirty="0" smtClean="0">
                <a:solidFill>
                  <a:srgbClr val="FF0000"/>
                </a:solidFill>
                <a:latin typeface="Lato Light" panose="020F0302020204030203"/>
              </a:rPr>
              <a:t>Diagrama</a:t>
            </a:r>
            <a:r>
              <a:rPr lang="es-ES" sz="3600" u="sng" dirty="0" smtClean="0">
                <a:solidFill>
                  <a:srgbClr val="FF0000"/>
                </a:solidFill>
                <a:latin typeface="Lato Light" panose="020F0302020204030203"/>
              </a:rPr>
              <a:t> </a:t>
            </a:r>
            <a:r>
              <a:rPr lang="es-ES" sz="3600" b="1" u="sng" dirty="0" smtClean="0">
                <a:solidFill>
                  <a:srgbClr val="FF0000"/>
                </a:solidFill>
                <a:latin typeface="Lato Light" panose="020F0302020204030203"/>
              </a:rPr>
              <a:t>De GANTT</a:t>
            </a:r>
            <a:endParaRPr lang="es-AR" sz="3600" b="1" u="sng" dirty="0">
              <a:solidFill>
                <a:srgbClr val="FF0000"/>
              </a:solidFill>
              <a:latin typeface="Lato Light" panose="020F0302020204030203"/>
            </a:endParaRPr>
          </a:p>
        </p:txBody>
      </p:sp>
      <p:sp>
        <p:nvSpPr>
          <p:cNvPr id="10" name="Rectángulo redondeado 9"/>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Tree>
    <p:extLst>
      <p:ext uri="{BB962C8B-B14F-4D97-AF65-F5344CB8AC3E}">
        <p14:creationId xmlns:p14="http://schemas.microsoft.com/office/powerpoint/2010/main" val="3316763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024199" y="1668752"/>
            <a:ext cx="1789272" cy="461665"/>
          </a:xfrm>
          <a:prstGeom prst="rect">
            <a:avLst/>
          </a:prstGeom>
        </p:spPr>
        <p:txBody>
          <a:bodyPr wrap="none">
            <a:spAutoFit/>
          </a:bodyPr>
          <a:lstStyle/>
          <a:p>
            <a:r>
              <a:rPr lang="es-AR" sz="2400" b="1" dirty="0" smtClean="0">
                <a:solidFill>
                  <a:schemeClr val="bg1"/>
                </a:solidFill>
                <a:latin typeface="Lato" panose="020F0502020204030203" pitchFamily="34" charset="77"/>
              </a:rPr>
              <a:t>06. SPRINT 2</a:t>
            </a:r>
            <a:endParaRPr lang="es-AR" sz="2400" b="1" dirty="0">
              <a:solidFill>
                <a:schemeClr val="bg1"/>
              </a:solidFill>
              <a:latin typeface="Lato" panose="020F0502020204030203" pitchFamily="34" charset="77"/>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6" name="Rectángulo 5"/>
          <p:cNvSpPr/>
          <p:nvPr/>
        </p:nvSpPr>
        <p:spPr>
          <a:xfrm>
            <a:off x="914264" y="2534114"/>
            <a:ext cx="4825354" cy="1631216"/>
          </a:xfrm>
          <a:prstGeom prst="rect">
            <a:avLst/>
          </a:prstGeom>
        </p:spPr>
        <p:txBody>
          <a:bodyPr wrap="square">
            <a:spAutoFit/>
          </a:bodyPr>
          <a:lstStyle/>
          <a:p>
            <a:pPr>
              <a:buFont typeface="Arial" panose="020B0604020202020204" pitchFamily="34" charset="0"/>
              <a:buChar char="•"/>
            </a:pPr>
            <a:r>
              <a:rPr lang="es-ES" sz="2000" b="1" dirty="0" smtClean="0">
                <a:solidFill>
                  <a:schemeClr val="bg1"/>
                </a:solidFill>
                <a:latin typeface="Lato" panose="020F0502020204030203"/>
              </a:rPr>
              <a:t>Proceso ETL </a:t>
            </a:r>
          </a:p>
          <a:p>
            <a:pPr>
              <a:buFont typeface="Arial" panose="020B0604020202020204" pitchFamily="34" charset="0"/>
              <a:buChar char="•"/>
            </a:pPr>
            <a:r>
              <a:rPr lang="es-ES" sz="2000" b="1" dirty="0">
                <a:solidFill>
                  <a:schemeClr val="bg1"/>
                </a:solidFill>
                <a:latin typeface="Lato" panose="020F0502020204030203"/>
              </a:rPr>
              <a:t>Integración de APIs externas </a:t>
            </a:r>
          </a:p>
          <a:p>
            <a:pPr>
              <a:buFont typeface="Arial" panose="020B0604020202020204" pitchFamily="34" charset="0"/>
              <a:buChar char="•"/>
            </a:pPr>
            <a:r>
              <a:rPr lang="es-ES" sz="2000" b="1" dirty="0" smtClean="0">
                <a:solidFill>
                  <a:schemeClr val="bg1"/>
                </a:solidFill>
                <a:latin typeface="Lato" panose="020F0502020204030203"/>
              </a:rPr>
              <a:t>Normalización </a:t>
            </a:r>
            <a:r>
              <a:rPr lang="es-ES" sz="2000" b="1" dirty="0">
                <a:solidFill>
                  <a:schemeClr val="bg1"/>
                </a:solidFill>
                <a:latin typeface="Lato" panose="020F0502020204030203"/>
              </a:rPr>
              <a:t>de datos</a:t>
            </a:r>
          </a:p>
          <a:p>
            <a:pPr>
              <a:buFont typeface="Arial" panose="020B0604020202020204" pitchFamily="34" charset="0"/>
              <a:buChar char="•"/>
            </a:pPr>
            <a:r>
              <a:rPr lang="es-ES" sz="2000" b="1" dirty="0">
                <a:solidFill>
                  <a:schemeClr val="bg1"/>
                </a:solidFill>
                <a:latin typeface="Lato" panose="020F0502020204030203"/>
              </a:rPr>
              <a:t>Combinación de </a:t>
            </a:r>
            <a:r>
              <a:rPr lang="es-ES" sz="2000" b="1" dirty="0" smtClean="0">
                <a:solidFill>
                  <a:schemeClr val="bg1"/>
                </a:solidFill>
                <a:latin typeface="Lato" panose="020F0502020204030203"/>
              </a:rPr>
              <a:t>datos</a:t>
            </a:r>
            <a:endParaRPr lang="es-ES" sz="2000" b="1" dirty="0">
              <a:solidFill>
                <a:schemeClr val="bg1"/>
              </a:solidFill>
              <a:latin typeface="Lato" panose="020F0502020204030203"/>
            </a:endParaRPr>
          </a:p>
          <a:p>
            <a:pPr>
              <a:buFont typeface="Arial" panose="020B0604020202020204" pitchFamily="34" charset="0"/>
              <a:buChar char="•"/>
            </a:pPr>
            <a:r>
              <a:rPr lang="es-ES" sz="2000" b="1" dirty="0" smtClean="0">
                <a:solidFill>
                  <a:schemeClr val="bg1"/>
                </a:solidFill>
                <a:latin typeface="Lato" panose="020F0502020204030203"/>
              </a:rPr>
              <a:t>Creación </a:t>
            </a:r>
            <a:r>
              <a:rPr lang="es-ES" sz="2000" b="1" dirty="0">
                <a:solidFill>
                  <a:schemeClr val="bg1"/>
                </a:solidFill>
                <a:latin typeface="Lato" panose="020F0502020204030203"/>
              </a:rPr>
              <a:t>de </a:t>
            </a:r>
            <a:r>
              <a:rPr lang="es-ES" sz="2000" b="1" dirty="0" smtClean="0">
                <a:solidFill>
                  <a:schemeClr val="bg1"/>
                </a:solidFill>
                <a:latin typeface="Lato" panose="020F0502020204030203"/>
              </a:rPr>
              <a:t>visualizaciones en Power BI</a:t>
            </a:r>
            <a:endParaRPr lang="es-ES" sz="2000" b="1" i="0" dirty="0">
              <a:solidFill>
                <a:schemeClr val="bg1"/>
              </a:solidFill>
              <a:effectLst/>
              <a:latin typeface="Lato" panose="020F0502020204030203"/>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326" y="717453"/>
            <a:ext cx="5780368" cy="550046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2" name="CuadroTexto 11">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pic>
        <p:nvPicPr>
          <p:cNvPr id="10" name="Imagen 9"/>
          <p:cNvPicPr>
            <a:picLocks noChangeAspect="1"/>
          </p:cNvPicPr>
          <p:nvPr/>
        </p:nvPicPr>
        <p:blipFill rotWithShape="1">
          <a:blip r:embed="rId4"/>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2482232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FA7FFCB-9FC3-9624-71EB-343D7F09B984}"/>
              </a:ext>
            </a:extLst>
          </p:cNvPr>
          <p:cNvPicPr>
            <a:picLocks noChangeAspect="1"/>
          </p:cNvPicPr>
          <p:nvPr/>
        </p:nvPicPr>
        <p:blipFill rotWithShape="1">
          <a:blip r:embed="rId2"/>
          <a:srcRect l="10154" t="36726" r="12640" b="33145"/>
          <a:stretch/>
        </p:blipFill>
        <p:spPr>
          <a:xfrm>
            <a:off x="10785475" y="238375"/>
            <a:ext cx="987424" cy="171116"/>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8" name="CuadroTexto 7"/>
          <p:cNvSpPr txBox="1"/>
          <p:nvPr/>
        </p:nvSpPr>
        <p:spPr>
          <a:xfrm>
            <a:off x="3550039" y="346425"/>
            <a:ext cx="4552952" cy="646331"/>
          </a:xfrm>
          <a:prstGeom prst="rect">
            <a:avLst/>
          </a:prstGeom>
          <a:noFill/>
        </p:spPr>
        <p:txBody>
          <a:bodyPr wrap="square" rtlCol="0">
            <a:spAutoFit/>
          </a:bodyPr>
          <a:lstStyle/>
          <a:p>
            <a:pPr algn="ctr"/>
            <a:r>
              <a:rPr lang="es-ES" sz="3600" b="1" u="sng" dirty="0" smtClean="0">
                <a:solidFill>
                  <a:schemeClr val="bg1"/>
                </a:solidFill>
                <a:latin typeface="Lato Light" panose="020F0302020204030203"/>
              </a:rPr>
              <a:t>Proceso de ETL</a:t>
            </a:r>
            <a:endParaRPr lang="es-AR" sz="3600" b="1" u="sng" dirty="0">
              <a:solidFill>
                <a:schemeClr val="bg1"/>
              </a:solidFill>
              <a:latin typeface="Lato Light" panose="020F0302020204030203"/>
            </a:endParaRPr>
          </a:p>
        </p:txBody>
      </p:sp>
      <p:pic>
        <p:nvPicPr>
          <p:cNvPr id="9" name="Google Shape;521;p22"/>
          <p:cNvPicPr preferRelativeResize="0"/>
          <p:nvPr/>
        </p:nvPicPr>
        <p:blipFill rotWithShape="1">
          <a:blip r:embed="rId4">
            <a:alphaModFix/>
          </a:blip>
          <a:srcRect/>
          <a:stretch/>
        </p:blipFill>
        <p:spPr>
          <a:xfrm>
            <a:off x="7470371" y="449447"/>
            <a:ext cx="1490749" cy="542546"/>
          </a:xfrm>
          <a:prstGeom prst="rect">
            <a:avLst/>
          </a:prstGeom>
          <a:solidFill>
            <a:srgbClr val="DA0007"/>
          </a:solidFill>
          <a:ln>
            <a:noFill/>
          </a:ln>
        </p:spPr>
      </p:pic>
      <p:sp>
        <p:nvSpPr>
          <p:cNvPr id="10" name="Marcador de número de diapositiva 1"/>
          <p:cNvSpPr txBox="1">
            <a:spLocks/>
          </p:cNvSpPr>
          <p:nvPr/>
        </p:nvSpPr>
        <p:spPr>
          <a:xfrm>
            <a:off x="9383577" y="6492875"/>
            <a:ext cx="2743200" cy="365125"/>
          </a:xfrm>
          <a:prstGeom prst="rect">
            <a:avLst/>
          </a:prstGeom>
        </p:spPr>
        <p:txBody>
          <a:bodyPr vert="horz" lIns="121920" tIns="60960" rIns="121920" bIns="60960" rtlCol="0" anchor="ct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AR" sz="1200" dirty="0" smtClean="0">
                <a:solidFill>
                  <a:schemeClr val="bg1"/>
                </a:solidFill>
                <a:latin typeface="Assistant Medium" pitchFamily="2" charset="-79"/>
                <a:cs typeface="Assistant Medium" pitchFamily="2" charset="-79"/>
              </a:rPr>
              <a:t>16</a:t>
            </a:r>
            <a:endParaRPr lang="es-AR" sz="1200" dirty="0">
              <a:solidFill>
                <a:schemeClr val="bg1"/>
              </a:solidFill>
              <a:latin typeface="Assistant Medium" pitchFamily="2" charset="-79"/>
              <a:cs typeface="Assistant Medium" pitchFamily="2" charset="-79"/>
            </a:endParaRPr>
          </a:p>
        </p:txBody>
      </p:sp>
      <p:sp>
        <p:nvSpPr>
          <p:cNvPr id="11" name="CuadroTexto 10">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grpSp>
        <p:nvGrpSpPr>
          <p:cNvPr id="13" name="Grupo 12"/>
          <p:cNvGrpSpPr/>
          <p:nvPr/>
        </p:nvGrpSpPr>
        <p:grpSpPr>
          <a:xfrm>
            <a:off x="154745" y="1160806"/>
            <a:ext cx="2084872" cy="5197792"/>
            <a:chOff x="126612" y="2201619"/>
            <a:chExt cx="2208629" cy="4490628"/>
          </a:xfrm>
        </p:grpSpPr>
        <p:pic>
          <p:nvPicPr>
            <p:cNvPr id="6" name="Imagen 5"/>
            <p:cNvPicPr>
              <a:picLocks noChangeAspect="1"/>
            </p:cNvPicPr>
            <p:nvPr/>
          </p:nvPicPr>
          <p:blipFill rotWithShape="1">
            <a:blip r:embed="rId5"/>
            <a:srcRect l="5433" t="3768" r="63700"/>
            <a:stretch/>
          </p:blipFill>
          <p:spPr>
            <a:xfrm>
              <a:off x="126612" y="2201619"/>
              <a:ext cx="2208629" cy="4490628"/>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995" y="5036233"/>
              <a:ext cx="1166314" cy="1194633"/>
            </a:xfrm>
            <a:prstGeom prst="rect">
              <a:avLst/>
            </a:prstGeom>
          </p:spPr>
        </p:pic>
      </p:grpSp>
      <p:sp>
        <p:nvSpPr>
          <p:cNvPr id="14" name="Rectángulo redondeado 13"/>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2" name="Imagen 1"/>
          <p:cNvPicPr>
            <a:picLocks noChangeAspect="1"/>
          </p:cNvPicPr>
          <p:nvPr/>
        </p:nvPicPr>
        <p:blipFill>
          <a:blip r:embed="rId7"/>
          <a:stretch>
            <a:fillRect/>
          </a:stretch>
        </p:blipFill>
        <p:spPr>
          <a:xfrm>
            <a:off x="2342943" y="1160804"/>
            <a:ext cx="7506113" cy="4503927"/>
          </a:xfrm>
          <a:prstGeom prst="rect">
            <a:avLst/>
          </a:prstGeom>
          <a:ln>
            <a:solidFill>
              <a:schemeClr val="tx1"/>
            </a:solidFill>
          </a:ln>
        </p:spPr>
      </p:pic>
      <p:pic>
        <p:nvPicPr>
          <p:cNvPr id="15" name="Imagen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74191" y="2926080"/>
            <a:ext cx="5852586" cy="3516923"/>
          </a:xfrm>
          <a:prstGeom prst="rect">
            <a:avLst/>
          </a:prstGeom>
          <a:ln w="12700">
            <a:solidFill>
              <a:schemeClr val="tx2">
                <a:lumMod val="50000"/>
              </a:schemeClr>
            </a:solidFill>
          </a:ln>
        </p:spPr>
      </p:pic>
    </p:spTree>
    <p:extLst>
      <p:ext uri="{BB962C8B-B14F-4D97-AF65-F5344CB8AC3E}">
        <p14:creationId xmlns:p14="http://schemas.microsoft.com/office/powerpoint/2010/main" val="920016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a0aeee1-ee6e-4139-8f55-368d129b7296" xsi:nil="true"/>
    <lcf76f155ced4ddcb4097134ff3c332f xmlns="e9d03810-18dc-4ea7-a0b3-a8b591699bfd">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23374C34AD660F42BD0F1F69922C3930" ma:contentTypeVersion="12" ma:contentTypeDescription="Crear nuevo documento." ma:contentTypeScope="" ma:versionID="7d16ac40a8f1aa2d63a1f489215eebb5">
  <xsd:schema xmlns:xsd="http://www.w3.org/2001/XMLSchema" xmlns:xs="http://www.w3.org/2001/XMLSchema" xmlns:p="http://schemas.microsoft.com/office/2006/metadata/properties" xmlns:ns2="e9d03810-18dc-4ea7-a0b3-a8b591699bfd" xmlns:ns3="9a0aeee1-ee6e-4139-8f55-368d129b7296" targetNamespace="http://schemas.microsoft.com/office/2006/metadata/properties" ma:root="true" ma:fieldsID="f0a1e32da2d3551440c970e4cc8cb4a2" ns2:_="" ns3:_="">
    <xsd:import namespace="e9d03810-18dc-4ea7-a0b3-a8b591699bfd"/>
    <xsd:import namespace="9a0aeee1-ee6e-4139-8f55-368d129b729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d03810-18dc-4ea7-a0b3-a8b591699b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Etiquetas de imagen" ma:readOnly="false" ma:fieldId="{5cf76f15-5ced-4ddc-b409-7134ff3c332f}" ma:taxonomyMulti="true" ma:sspId="3a7d435f-bc0a-452e-b7b2-4cb57826a068"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0aeee1-ee6e-4139-8f55-368d129b7296"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756f5a4d-e3da-42fb-8ea1-85d79f0350eb}" ma:internalName="TaxCatchAll" ma:showField="CatchAllData" ma:web="9a0aeee1-ee6e-4139-8f55-368d129b729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0C9928-94CA-4208-A35E-D67712DBCE86}">
  <ds:schemaRefs>
    <ds:schemaRef ds:uri="http://schemas.microsoft.com/sharepoint/v3/contenttype/forms"/>
  </ds:schemaRefs>
</ds:datastoreItem>
</file>

<file path=customXml/itemProps2.xml><?xml version="1.0" encoding="utf-8"?>
<ds:datastoreItem xmlns:ds="http://schemas.openxmlformats.org/officeDocument/2006/customXml" ds:itemID="{14DF3C09-D142-4CA7-A895-5053D4953CAC}">
  <ds:schemaRefs>
    <ds:schemaRef ds:uri="9a0aeee1-ee6e-4139-8f55-368d129b7296"/>
    <ds:schemaRef ds:uri="http://purl.org/dc/dcmitype/"/>
    <ds:schemaRef ds:uri="http://schemas.microsoft.com/office/2006/documentManagement/types"/>
    <ds:schemaRef ds:uri="http://purl.org/dc/elements/1.1/"/>
    <ds:schemaRef ds:uri="http://purl.org/dc/terms/"/>
    <ds:schemaRef ds:uri="http://www.w3.org/XML/1998/namespace"/>
    <ds:schemaRef ds:uri="e9d03810-18dc-4ea7-a0b3-a8b591699bfd"/>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AFA56367-5D1B-4D05-B16E-73F4749B16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d03810-18dc-4ea7-a0b3-a8b591699bfd"/>
    <ds:schemaRef ds:uri="9a0aeee1-ee6e-4139-8f55-368d129b72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3183</TotalTime>
  <Words>864</Words>
  <Application>Microsoft Office PowerPoint</Application>
  <PresentationFormat>Panorámica</PresentationFormat>
  <Paragraphs>145</Paragraphs>
  <Slides>22</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22</vt:i4>
      </vt:variant>
    </vt:vector>
  </HeadingPairs>
  <TitlesOfParts>
    <vt:vector size="30" baseType="lpstr">
      <vt:lpstr>Arial</vt:lpstr>
      <vt:lpstr>Assistant Medium</vt:lpstr>
      <vt:lpstr>Calibri</vt:lpstr>
      <vt:lpstr>Calibri Light</vt:lpstr>
      <vt:lpstr>Lato</vt:lpstr>
      <vt:lpstr>Lato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Rotman, Julieta  (BUE-FUB)</dc:creator>
  <cp:lastModifiedBy>Bel</cp:lastModifiedBy>
  <cp:revision>210</cp:revision>
  <dcterms:created xsi:type="dcterms:W3CDTF">2024-07-30T13:30:57Z</dcterms:created>
  <dcterms:modified xsi:type="dcterms:W3CDTF">2024-12-05T02:49:53Z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0x01010023374C34AD660F42BD0F1F69922C3930</vt:lpwstr>
  </property>
</Properties>
</file>